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57" r:id="rId3"/>
    <p:sldId id="258" r:id="rId4"/>
    <p:sldId id="259" r:id="rId5"/>
    <p:sldId id="260" r:id="rId6"/>
    <p:sldId id="262" r:id="rId7"/>
    <p:sldId id="261" r:id="rId8"/>
    <p:sldId id="263" r:id="rId9"/>
    <p:sldId id="264" r:id="rId10"/>
    <p:sldId id="265" r:id="rId11"/>
    <p:sldId id="267" r:id="rId12"/>
    <p:sldId id="266" r:id="rId13"/>
    <p:sldId id="268" r:id="rId14"/>
    <p:sldId id="269" r:id="rId15"/>
    <p:sldId id="270" r:id="rId16"/>
    <p:sldId id="271" r:id="rId1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E3A6F-384F-497D-9C4D-BB90A779CAF6}" type="datetimeFigureOut">
              <a:rPr lang="zh-TW" altLang="en-US" smtClean="0"/>
              <a:t>2017/10/25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3E39ED-6BD6-43FC-B131-2D44CA42A074}" type="slidenum">
              <a:rPr lang="zh-TW" altLang="en-US" smtClean="0"/>
              <a:t>‹#›</a:t>
            </a:fld>
            <a:endParaRPr lang="zh-TW" altLang="en-US"/>
          </a:p>
        </p:txBody>
      </p:sp>
    </p:spTree>
    <p:extLst>
      <p:ext uri="{BB962C8B-B14F-4D97-AF65-F5344CB8AC3E}">
        <p14:creationId xmlns:p14="http://schemas.microsoft.com/office/powerpoint/2010/main" val="3935379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AA759649-0841-4DCC-949E-A419DB2AA76A}" type="datetime1">
              <a:rPr lang="zh-TW" altLang="en-US" smtClean="0"/>
              <a:t>2017/10/25</a:t>
            </a:fld>
            <a:endParaRPr lang="zh-TW" altLang="en-US"/>
          </a:p>
        </p:txBody>
      </p:sp>
      <p:sp>
        <p:nvSpPr>
          <p:cNvPr id="5" name="Footer Placeholder 4"/>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6" name="Slide Number Placeholder 5"/>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6DD528B-DD39-4361-82B9-8623EADCC0B1}" type="datetime1">
              <a:rPr lang="zh-TW" altLang="en-US" smtClean="0"/>
              <a:t>2017/10/25</a:t>
            </a:fld>
            <a:endParaRPr lang="zh-TW" altLang="en-US"/>
          </a:p>
        </p:txBody>
      </p:sp>
      <p:sp>
        <p:nvSpPr>
          <p:cNvPr id="5" name="Footer Placeholder 4"/>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6" name="Slide Number Placeholder 5"/>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EEAFB60-F9F0-48AD-B1E3-5E9CEE5CD953}" type="datetime1">
              <a:rPr lang="zh-TW" altLang="en-US" smtClean="0"/>
              <a:t>2017/10/25</a:t>
            </a:fld>
            <a:endParaRPr lang="zh-TW" altLang="en-US"/>
          </a:p>
        </p:txBody>
      </p:sp>
      <p:sp>
        <p:nvSpPr>
          <p:cNvPr id="5" name="Footer Placeholder 4"/>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6" name="Slide Number Placeholder 5"/>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E16B26A1-29E7-48AC-9150-41D31BF58BD8}" type="datetime1">
              <a:rPr lang="zh-TW" altLang="en-US" smtClean="0"/>
              <a:t>2017/10/25</a:t>
            </a:fld>
            <a:endParaRPr lang="zh-TW" altLang="en-US"/>
          </a:p>
        </p:txBody>
      </p:sp>
      <p:sp>
        <p:nvSpPr>
          <p:cNvPr id="5" name="Footer Placeholder 4"/>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6" name="Slide Number Placeholder 5"/>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1DF9A93A-8738-4EE6-AFB8-64B5DBFF1154}" type="datetime1">
              <a:rPr lang="zh-TW" altLang="en-US" smtClean="0"/>
              <a:t>2017/10/25</a:t>
            </a:fld>
            <a:endParaRPr lang="zh-TW" altLang="en-US"/>
          </a:p>
        </p:txBody>
      </p:sp>
      <p:sp>
        <p:nvSpPr>
          <p:cNvPr id="5" name="Footer Placeholder 4"/>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6" name="Slide Number Placeholder 5"/>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9C1D972-4927-45D8-B661-EA6E2FC5E50E}" type="datetime1">
              <a:rPr lang="zh-TW" altLang="en-US" smtClean="0"/>
              <a:t>2017/10/25</a:t>
            </a:fld>
            <a:endParaRPr lang="zh-TW" altLang="en-US"/>
          </a:p>
        </p:txBody>
      </p:sp>
      <p:sp>
        <p:nvSpPr>
          <p:cNvPr id="6" name="Footer Placeholder 5"/>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7" name="Slide Number Placeholder 6"/>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3EAE77CF-9520-453D-A156-46E9A300DC1D}" type="datetime1">
              <a:rPr lang="zh-TW" altLang="en-US" smtClean="0"/>
              <a:t>2017/10/25</a:t>
            </a:fld>
            <a:endParaRPr lang="zh-TW" altLang="en-US"/>
          </a:p>
        </p:txBody>
      </p:sp>
      <p:sp>
        <p:nvSpPr>
          <p:cNvPr id="8" name="Footer Placeholder 7"/>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9" name="Slide Number Placeholder 8"/>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AD6657AF-8E50-4D83-8C9E-82D7F1839516}" type="datetime1">
              <a:rPr lang="zh-TW" altLang="en-US" smtClean="0"/>
              <a:t>2017/10/25</a:t>
            </a:fld>
            <a:endParaRPr lang="zh-TW" altLang="en-US"/>
          </a:p>
        </p:txBody>
      </p:sp>
      <p:sp>
        <p:nvSpPr>
          <p:cNvPr id="4" name="Footer Placeholder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Slide Number Placeholder 4"/>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FA094-C8E4-4A7D-8344-26065FD2C623}" type="datetime1">
              <a:rPr lang="zh-TW" altLang="en-US" smtClean="0"/>
              <a:t>2017/10/25</a:t>
            </a:fld>
            <a:endParaRPr lang="zh-TW" altLang="en-US"/>
          </a:p>
        </p:txBody>
      </p:sp>
      <p:sp>
        <p:nvSpPr>
          <p:cNvPr id="3" name="Footer Placeholder 2"/>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4" name="Slide Number Placeholder 3"/>
          <p:cNvSpPr>
            <a:spLocks noGrp="1"/>
          </p:cNvSpPr>
          <p:nvPr>
            <p:ph type="sldNum" sz="quarter" idx="12"/>
          </p:nvPr>
        </p:nvSpPr>
        <p:spPr/>
        <p:txBody>
          <a:bodyPr/>
          <a:lstStyle/>
          <a:p>
            <a:fld id="{73AF3369-98E3-4021-A7BB-0880EB978D59}"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1D8E5951-ACA8-4E02-9C66-638296ECD62B}" type="datetime1">
              <a:rPr lang="zh-TW" altLang="en-US" smtClean="0"/>
              <a:t>2017/10/25</a:t>
            </a:fld>
            <a:endParaRPr lang="zh-TW" altLang="en-US"/>
          </a:p>
        </p:txBody>
      </p:sp>
      <p:sp>
        <p:nvSpPr>
          <p:cNvPr id="6" name="Footer Placeholder 5"/>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7" name="Slide Number Placeholder 6"/>
          <p:cNvSpPr>
            <a:spLocks noGrp="1"/>
          </p:cNvSpPr>
          <p:nvPr>
            <p:ph type="sldNum" sz="quarter" idx="12"/>
          </p:nvPr>
        </p:nvSpPr>
        <p:spPr/>
        <p:txBody>
          <a:bodyPr/>
          <a:lstStyle/>
          <a:p>
            <a:fld id="{73AF3369-98E3-4021-A7BB-0880EB978D59}" type="slidenum">
              <a:rPr lang="zh-TW" altLang="en-US" smtClean="0"/>
              <a:t>‹#›</a:t>
            </a:fld>
            <a:endParaRPr lang="zh-TW" altLang="en-US"/>
          </a:p>
        </p:txBody>
      </p:sp>
      <p:sp>
        <p:nvSpPr>
          <p:cNvPr id="9" name="Content Placeholder 8"/>
          <p:cNvSpPr>
            <a:spLocks noGrp="1"/>
          </p:cNvSpPr>
          <p:nvPr>
            <p:ph sz="quarter" idx="13"/>
          </p:nvPr>
        </p:nvSpPr>
        <p:spPr>
          <a:xfrm>
            <a:off x="304800" y="381000"/>
            <a:ext cx="7772400" cy="494284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50D5DF5D-2D90-409A-B2CE-0EA87ACA16F7}" type="datetime1">
              <a:rPr lang="zh-TW" altLang="en-US" smtClean="0"/>
              <a:t>2017/10/25</a:t>
            </a:fld>
            <a:endParaRPr lang="zh-TW" altLang="en-US"/>
          </a:p>
        </p:txBody>
      </p:sp>
      <p:sp>
        <p:nvSpPr>
          <p:cNvPr id="9" name="Slide Number Placeholder 8"/>
          <p:cNvSpPr>
            <a:spLocks noGrp="1"/>
          </p:cNvSpPr>
          <p:nvPr>
            <p:ph type="sldNum" sz="quarter" idx="11"/>
          </p:nvPr>
        </p:nvSpPr>
        <p:spPr/>
        <p:txBody>
          <a:bodyPr/>
          <a:lstStyle/>
          <a:p>
            <a:fld id="{73AF3369-98E3-4021-A7BB-0880EB978D59}" type="slidenum">
              <a:rPr lang="zh-TW" altLang="en-US" smtClean="0"/>
              <a:t>‹#›</a:t>
            </a:fld>
            <a:endParaRPr lang="zh-TW" altLang="en-US"/>
          </a:p>
        </p:txBody>
      </p:sp>
      <p:sp>
        <p:nvSpPr>
          <p:cNvPr id="10" name="Footer Placeholder 9"/>
          <p:cNvSpPr>
            <a:spLocks noGrp="1"/>
          </p:cNvSpPr>
          <p:nvPr>
            <p:ph type="ftr" sz="quarter" idx="12"/>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3AF3369-98E3-4021-A7BB-0880EB978D59}" type="slidenum">
              <a:rPr lang="zh-TW" altLang="en-US" smtClean="0"/>
              <a:t>‹#›</a:t>
            </a:fld>
            <a:endParaRPr lang="zh-TW"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E0FF20F-AD46-4E87-A38E-46115F91156A}" type="datetime1">
              <a:rPr lang="zh-TW" altLang="en-US" smtClean="0"/>
              <a:t>2017/10/25</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052736"/>
            <a:ext cx="7543800" cy="3446239"/>
          </a:xfrm>
        </p:spPr>
        <p:txBody>
          <a:bodyPr/>
          <a:lstStyle/>
          <a:p>
            <a:r>
              <a:rPr lang="zh-TW" altLang="zh-TW" sz="3600" b="1" dirty="0"/>
              <a:t>近年在病人安全文化與健康照護的研究經驗分享與未來合作的</a:t>
            </a:r>
            <a:r>
              <a:rPr lang="zh-TW" altLang="zh-TW" sz="3600" b="1" dirty="0" smtClean="0"/>
              <a:t>討論</a:t>
            </a:r>
            <a:r>
              <a:rPr lang="en-US" altLang="zh-TW" sz="3600" b="1" dirty="0" smtClean="0"/>
              <a:t/>
            </a:r>
            <a:br>
              <a:rPr lang="en-US" altLang="zh-TW" sz="3600" b="1" dirty="0" smtClean="0"/>
            </a:br>
            <a:r>
              <a:rPr lang="en-US" altLang="zh-TW" sz="3600" b="1" dirty="0" smtClean="0"/>
              <a:t/>
            </a:r>
            <a:br>
              <a:rPr lang="en-US" altLang="zh-TW" sz="3600" b="1" dirty="0" smtClean="0"/>
            </a:br>
            <a:r>
              <a:rPr lang="zh-TW" altLang="zh-TW" sz="2400" b="1" dirty="0" smtClean="0"/>
              <a:t>管理</a:t>
            </a:r>
            <a:r>
              <a:rPr lang="zh-TW" altLang="zh-TW" sz="2400" b="1" dirty="0"/>
              <a:t>學院研究社群工作</a:t>
            </a:r>
            <a:r>
              <a:rPr lang="zh-TW" altLang="zh-TW" sz="2400" b="1" dirty="0" smtClean="0"/>
              <a:t>坊</a:t>
            </a:r>
            <a:r>
              <a:rPr lang="en-US" altLang="zh-TW" sz="2400" b="1" dirty="0" smtClean="0"/>
              <a:t/>
            </a:r>
            <a:br>
              <a:rPr lang="en-US" altLang="zh-TW" sz="2400" b="1" dirty="0" smtClean="0"/>
            </a:br>
            <a:r>
              <a:rPr lang="zh-TW" altLang="en-US" sz="2400" b="1" dirty="0"/>
              <a:t>教師專業社</a:t>
            </a:r>
            <a:r>
              <a:rPr lang="zh-TW" altLang="en-US" sz="2400" b="1" dirty="0" smtClean="0"/>
              <a:t>群</a:t>
            </a:r>
            <a:r>
              <a:rPr lang="en-US" altLang="zh-TW" sz="2400" b="1" dirty="0" smtClean="0"/>
              <a:t>-</a:t>
            </a:r>
            <a:r>
              <a:rPr lang="zh-TW" altLang="zh-TW" sz="2400" b="1" dirty="0" smtClean="0"/>
              <a:t>病人</a:t>
            </a:r>
            <a:r>
              <a:rPr lang="zh-TW" altLang="zh-TW" sz="2400" b="1" dirty="0"/>
              <a:t>安全文化與醫務管理研究成長社群</a:t>
            </a:r>
            <a:endParaRPr lang="zh-TW" altLang="en-US" sz="2400" b="1" dirty="0"/>
          </a:p>
        </p:txBody>
      </p:sp>
      <p:sp>
        <p:nvSpPr>
          <p:cNvPr id="3" name="副標題 2"/>
          <p:cNvSpPr>
            <a:spLocks noGrp="1"/>
          </p:cNvSpPr>
          <p:nvPr>
            <p:ph type="subTitle" idx="1"/>
          </p:nvPr>
        </p:nvSpPr>
        <p:spPr/>
        <p:txBody>
          <a:bodyPr/>
          <a:lstStyle/>
          <a:p>
            <a:r>
              <a:rPr lang="zh-TW" altLang="en-US" dirty="0" smtClean="0"/>
              <a:t>吳信宏</a:t>
            </a:r>
            <a:endParaRPr lang="en-US" altLang="zh-TW" dirty="0" smtClean="0"/>
          </a:p>
          <a:p>
            <a:r>
              <a:rPr lang="zh-TW" altLang="en-US" dirty="0" smtClean="0"/>
              <a:t>企業管理學系</a:t>
            </a:r>
            <a:endParaRPr lang="zh-TW" altLang="en-US" dirty="0"/>
          </a:p>
        </p:txBody>
      </p:sp>
    </p:spTree>
    <p:extLst>
      <p:ext uri="{BB962C8B-B14F-4D97-AF65-F5344CB8AC3E}">
        <p14:creationId xmlns:p14="http://schemas.microsoft.com/office/powerpoint/2010/main" val="989335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anose="02020603050405020304" pitchFamily="18" charset="0"/>
                <a:cs typeface="Times New Roman" panose="02020603050405020304" pitchFamily="18" charset="0"/>
              </a:rPr>
              <a:t>彰化秀傳</a:t>
            </a:r>
            <a:r>
              <a:rPr lang="zh-TW" altLang="en-US" dirty="0" smtClean="0">
                <a:latin typeface="Times New Roman" panose="02020603050405020304" pitchFamily="18" charset="0"/>
                <a:cs typeface="Times New Roman" panose="02020603050405020304" pitchFamily="18" charset="0"/>
              </a:rPr>
              <a:t>醫院 </a:t>
            </a:r>
            <a:r>
              <a:rPr lang="en-US" altLang="zh-TW" dirty="0" smtClean="0">
                <a:latin typeface="Times New Roman" panose="02020603050405020304" pitchFamily="18" charset="0"/>
                <a:cs typeface="Times New Roman" panose="02020603050405020304" pitchFamily="18" charset="0"/>
              </a:rPr>
              <a:t>(1/2)</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normAutofit lnSpcReduction="10000"/>
          </a:bodyPr>
          <a:lstStyle/>
          <a:p>
            <a:r>
              <a:rPr lang="zh-TW" altLang="en-US" dirty="0" smtClean="0">
                <a:latin typeface="Times New Roman" panose="02020603050405020304" pitchFamily="18" charset="0"/>
                <a:cs typeface="Times New Roman" panose="02020603050405020304" pitchFamily="18" charset="0"/>
              </a:rPr>
              <a:t>從第一位</a:t>
            </a:r>
            <a:r>
              <a:rPr lang="en-US" altLang="zh-TW" dirty="0" smtClean="0">
                <a:latin typeface="Times New Roman" panose="02020603050405020304" pitchFamily="18" charset="0"/>
                <a:cs typeface="Times New Roman" panose="02020603050405020304" pitchFamily="18" charset="0"/>
              </a:rPr>
              <a:t>IMBA</a:t>
            </a:r>
            <a:r>
              <a:rPr lang="zh-TW" altLang="en-US" dirty="0" smtClean="0">
                <a:latin typeface="Times New Roman" panose="02020603050405020304" pitchFamily="18" charset="0"/>
                <a:cs typeface="Times New Roman" panose="02020603050405020304" pitchFamily="18" charset="0"/>
              </a:rPr>
              <a:t>學生開始</a:t>
            </a:r>
            <a:r>
              <a:rPr lang="zh-TW" altLang="en-US" dirty="0" smtClean="0">
                <a:latin typeface="Times New Roman" panose="02020603050405020304" pitchFamily="18" charset="0"/>
                <a:ea typeface="新細明體"/>
                <a:cs typeface="Times New Roman" panose="02020603050405020304" pitchFamily="18" charset="0"/>
              </a:rPr>
              <a:t>，就思考有哪些主題是對醫院的改善有幫助，自己也有能力與工具可以使用的，就當成是練兵。之後也把這位學生的論文投稿到</a:t>
            </a:r>
            <a:r>
              <a:rPr lang="en-US" altLang="zh-TW" dirty="0" smtClean="0">
                <a:latin typeface="Times New Roman" panose="02020603050405020304" pitchFamily="18" charset="0"/>
                <a:ea typeface="新細明體"/>
                <a:cs typeface="Times New Roman" panose="02020603050405020304" pitchFamily="18" charset="0"/>
              </a:rPr>
              <a:t>EI</a:t>
            </a:r>
            <a:r>
              <a:rPr lang="zh-TW" altLang="en-US" dirty="0" smtClean="0">
                <a:latin typeface="Times New Roman" panose="02020603050405020304" pitchFamily="18" charset="0"/>
                <a:ea typeface="新細明體"/>
                <a:cs typeface="Times New Roman" panose="02020603050405020304" pitchFamily="18" charset="0"/>
              </a:rPr>
              <a:t>的期刊 </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骨科醫療服務品質</a:t>
            </a:r>
            <a:r>
              <a:rPr lang="en-US" altLang="zh-TW" dirty="0" smtClean="0">
                <a:latin typeface="Times New Roman" panose="02020603050405020304" pitchFamily="18" charset="0"/>
                <a:ea typeface="新細明體"/>
                <a:cs typeface="Times New Roman" panose="02020603050405020304" pitchFamily="18" charset="0"/>
              </a:rPr>
              <a:t>)</a:t>
            </a:r>
          </a:p>
          <a:p>
            <a:pPr lvl="1"/>
            <a:r>
              <a:rPr lang="en-US" altLang="zh-TW" kern="100" dirty="0">
                <a:latin typeface="Times New Roman"/>
              </a:rPr>
              <a:t>Wu, H.-H</a:t>
            </a:r>
            <a:r>
              <a:rPr lang="en-US" altLang="zh-TW" kern="100" dirty="0" smtClean="0">
                <a:latin typeface="Times New Roman"/>
              </a:rPr>
              <a:t>. </a:t>
            </a:r>
            <a:r>
              <a:rPr lang="en-US" altLang="zh-TW" kern="100" dirty="0">
                <a:latin typeface="Times New Roman"/>
              </a:rPr>
              <a:t>and Hsieh, S.-M., “</a:t>
            </a:r>
            <a:r>
              <a:rPr lang="en-US" altLang="zh-TW" dirty="0">
                <a:solidFill>
                  <a:srgbClr val="000000"/>
                </a:solidFill>
                <a:latin typeface="Times New Roman"/>
              </a:rPr>
              <a:t>Using Importance-Performance Analysis in Orthopedic Department to Evaluate Service Quality,” </a:t>
            </a:r>
            <a:r>
              <a:rPr lang="en-US" altLang="zh-TW" i="1" dirty="0">
                <a:solidFill>
                  <a:srgbClr val="000000"/>
                </a:solidFill>
                <a:latin typeface="Times New Roman"/>
              </a:rPr>
              <a:t>International Journal of Management and Decision Making</a:t>
            </a:r>
            <a:r>
              <a:rPr lang="en-US" altLang="zh-TW" dirty="0">
                <a:solidFill>
                  <a:srgbClr val="000000"/>
                </a:solidFill>
                <a:latin typeface="Times New Roman"/>
              </a:rPr>
              <a:t>, 12(1), 50-68</a:t>
            </a:r>
            <a:r>
              <a:rPr lang="en-US" altLang="zh-TW" kern="100" dirty="0">
                <a:latin typeface="Times New Roman"/>
              </a:rPr>
              <a:t>, 2012.</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a:latin typeface="Times New Roman" panose="02020603050405020304" pitchFamily="18" charset="0"/>
                <a:ea typeface="新細明體"/>
                <a:cs typeface="Times New Roman" panose="02020603050405020304" pitchFamily="18" charset="0"/>
              </a:rPr>
              <a:t>第二</a:t>
            </a:r>
            <a:r>
              <a:rPr lang="zh-TW" altLang="en-US" dirty="0" smtClean="0">
                <a:latin typeface="Times New Roman" panose="02020603050405020304" pitchFamily="18" charset="0"/>
                <a:ea typeface="新細明體"/>
                <a:cs typeface="Times New Roman" panose="02020603050405020304" pitchFamily="18" charset="0"/>
              </a:rPr>
              <a:t>位的</a:t>
            </a:r>
            <a:r>
              <a:rPr lang="en-US" altLang="zh-TW" dirty="0" smtClean="0">
                <a:latin typeface="Times New Roman" panose="02020603050405020304" pitchFamily="18" charset="0"/>
                <a:ea typeface="新細明體"/>
                <a:cs typeface="Times New Roman" panose="02020603050405020304" pitchFamily="18" charset="0"/>
              </a:rPr>
              <a:t>IMBA</a:t>
            </a:r>
            <a:r>
              <a:rPr lang="zh-TW" altLang="en-US" dirty="0" smtClean="0">
                <a:latin typeface="Times New Roman" panose="02020603050405020304" pitchFamily="18" charset="0"/>
                <a:ea typeface="新細明體"/>
                <a:cs typeface="Times New Roman" panose="02020603050405020304" pitchFamily="18" charset="0"/>
              </a:rPr>
              <a:t>學生來找時，該醫院正在推遠距醫療照護</a:t>
            </a:r>
            <a:r>
              <a:rPr lang="en-US" altLang="zh-TW" dirty="0" smtClean="0">
                <a:latin typeface="Times New Roman" panose="02020603050405020304" pitchFamily="18" charset="0"/>
                <a:ea typeface="新細明體"/>
                <a:cs typeface="Times New Roman" panose="02020603050405020304" pitchFamily="18" charset="0"/>
              </a:rPr>
              <a:t>(Telehealth)</a:t>
            </a:r>
            <a:r>
              <a:rPr lang="zh-TW" altLang="en-US" dirty="0" smtClean="0">
                <a:latin typeface="Times New Roman" panose="02020603050405020304" pitchFamily="18" charset="0"/>
                <a:ea typeface="新細明體"/>
                <a:cs typeface="Times New Roman" panose="02020603050405020304" pitchFamily="18" charset="0"/>
              </a:rPr>
              <a:t>，仍從醫療服務品質的角度切入，後來有一篇</a:t>
            </a:r>
            <a:r>
              <a:rPr lang="en-US" altLang="zh-TW" dirty="0" smtClean="0">
                <a:latin typeface="Times New Roman" panose="02020603050405020304" pitchFamily="18" charset="0"/>
                <a:ea typeface="新細明體"/>
                <a:cs typeface="Times New Roman" panose="02020603050405020304" pitchFamily="18" charset="0"/>
              </a:rPr>
              <a:t>SSCI</a:t>
            </a:r>
            <a:r>
              <a:rPr lang="zh-TW" altLang="en-US" dirty="0" smtClean="0">
                <a:latin typeface="Times New Roman" panose="02020603050405020304" pitchFamily="18" charset="0"/>
                <a:ea typeface="新細明體"/>
                <a:cs typeface="Times New Roman" panose="02020603050405020304" pitchFamily="18" charset="0"/>
              </a:rPr>
              <a:t>期刊</a:t>
            </a:r>
            <a:r>
              <a:rPr lang="zh-TW" altLang="en-US" dirty="0" smtClean="0">
                <a:latin typeface="Times New Roman" panose="02020603050405020304" pitchFamily="18" charset="0"/>
                <a:ea typeface="新細明體"/>
                <a:cs typeface="Times New Roman" panose="02020603050405020304" pitchFamily="18" charset="0"/>
              </a:rPr>
              <a:t>產出</a:t>
            </a:r>
            <a:endParaRPr lang="en-US" altLang="zh-TW" dirty="0" smtClean="0">
              <a:latin typeface="Times New Roman" panose="02020603050405020304" pitchFamily="18" charset="0"/>
              <a:ea typeface="新細明體"/>
              <a:cs typeface="Times New Roman" panose="02020603050405020304" pitchFamily="18" charset="0"/>
            </a:endParaRPr>
          </a:p>
          <a:p>
            <a:pPr lvl="1"/>
            <a:r>
              <a:rPr lang="en-US" altLang="zh-TW" kern="100" dirty="0">
                <a:solidFill>
                  <a:srgbClr val="000000"/>
                </a:solidFill>
                <a:latin typeface="Times New Roman"/>
                <a:ea typeface="標楷體"/>
              </a:rPr>
              <a:t>Yin, S.-Y., Huang, K.-K., Shieh, J.-I, Liu, Y.-H., </a:t>
            </a:r>
            <a:r>
              <a:rPr lang="en-US" altLang="zh-TW" kern="100" dirty="0" smtClean="0">
                <a:solidFill>
                  <a:srgbClr val="000000"/>
                </a:solidFill>
                <a:latin typeface="Times New Roman"/>
                <a:ea typeface="標楷體"/>
              </a:rPr>
              <a:t>and Wu, H.-H., </a:t>
            </a:r>
            <a:r>
              <a:rPr lang="en-US" altLang="zh-TW" kern="100" dirty="0">
                <a:solidFill>
                  <a:srgbClr val="000000"/>
                </a:solidFill>
                <a:latin typeface="Times New Roman"/>
                <a:ea typeface="標楷體"/>
              </a:rPr>
              <a:t>“Telehealth Services Evaluation: A Combination of SERVQUAL Model and Importance-Performance Analysis,” </a:t>
            </a:r>
            <a:r>
              <a:rPr lang="en-US" altLang="zh-TW" i="1" kern="100" dirty="0">
                <a:solidFill>
                  <a:srgbClr val="000000"/>
                </a:solidFill>
                <a:latin typeface="Times New Roman"/>
                <a:ea typeface="標楷體"/>
              </a:rPr>
              <a:t>Quality &amp; Quantity</a:t>
            </a:r>
            <a:r>
              <a:rPr lang="en-US" altLang="zh-TW" kern="100" dirty="0">
                <a:solidFill>
                  <a:srgbClr val="000000"/>
                </a:solidFill>
                <a:latin typeface="Times New Roman"/>
                <a:ea typeface="標楷體"/>
              </a:rPr>
              <a:t>, 50(2), 751-766</a:t>
            </a:r>
            <a:r>
              <a:rPr lang="en-US" altLang="zh-TW" kern="100" dirty="0">
                <a:latin typeface="Times New Roman"/>
              </a:rPr>
              <a:t>, 2016.</a:t>
            </a:r>
            <a:endParaRPr lang="en-US" altLang="zh-TW" dirty="0" smtClean="0">
              <a:latin typeface="Times New Roman" panose="02020603050405020304" pitchFamily="18" charset="0"/>
              <a:ea typeface="新細明體"/>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10</a:t>
            </a:fld>
            <a:endParaRPr lang="zh-TW" altLang="en-US"/>
          </a:p>
        </p:txBody>
      </p:sp>
    </p:spTree>
    <p:extLst>
      <p:ext uri="{BB962C8B-B14F-4D97-AF65-F5344CB8AC3E}">
        <p14:creationId xmlns:p14="http://schemas.microsoft.com/office/powerpoint/2010/main" val="2892432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anose="02020603050405020304" pitchFamily="18" charset="0"/>
                <a:cs typeface="Times New Roman" panose="02020603050405020304" pitchFamily="18" charset="0"/>
              </a:rPr>
              <a:t>彰化秀傳</a:t>
            </a:r>
            <a:r>
              <a:rPr lang="zh-TW" altLang="en-US" dirty="0" smtClean="0">
                <a:latin typeface="Times New Roman" panose="02020603050405020304" pitchFamily="18" charset="0"/>
                <a:cs typeface="Times New Roman" panose="02020603050405020304" pitchFamily="18" charset="0"/>
              </a:rPr>
              <a:t>醫院 </a:t>
            </a:r>
            <a:r>
              <a:rPr lang="en-US" altLang="zh-TW" dirty="0" smtClean="0">
                <a:latin typeface="Times New Roman" panose="02020603050405020304" pitchFamily="18" charset="0"/>
                <a:cs typeface="Times New Roman" panose="02020603050405020304" pitchFamily="18" charset="0"/>
              </a:rPr>
              <a:t>(2/2)</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ea typeface="新細明體"/>
                <a:cs typeface="Times New Roman" panose="02020603050405020304" pitchFamily="18" charset="0"/>
              </a:rPr>
              <a:t>第三位的</a:t>
            </a:r>
            <a:r>
              <a:rPr lang="en-US" altLang="zh-TW" dirty="0" smtClean="0">
                <a:latin typeface="Times New Roman" panose="02020603050405020304" pitchFamily="18" charset="0"/>
                <a:ea typeface="新細明體"/>
                <a:cs typeface="Times New Roman" panose="02020603050405020304" pitchFamily="18" charset="0"/>
              </a:rPr>
              <a:t>IMBA</a:t>
            </a:r>
            <a:r>
              <a:rPr lang="zh-TW" altLang="en-US" dirty="0" smtClean="0">
                <a:latin typeface="Times New Roman" panose="02020603050405020304" pitchFamily="18" charset="0"/>
                <a:ea typeface="新細明體"/>
                <a:cs typeface="Times New Roman" panose="02020603050405020304" pitchFamily="18" charset="0"/>
              </a:rPr>
              <a:t>學生來找時，政府對於創造老人友善的就醫環境積極鼓勵，黃總裁希望推動友善的就醫環境，因此研究主題就探討有哪些因素會影響高齡就醫者的就醫行為，</a:t>
            </a:r>
            <a:r>
              <a:rPr lang="zh-TW" altLang="en-US" dirty="0">
                <a:latin typeface="Times New Roman" panose="02020603050405020304" pitchFamily="18" charset="0"/>
                <a:ea typeface="新細明體"/>
                <a:cs typeface="Times New Roman" panose="02020603050405020304" pitchFamily="18" charset="0"/>
              </a:rPr>
              <a:t>有一篇國際研討會</a:t>
            </a:r>
            <a:r>
              <a:rPr lang="zh-TW" altLang="en-US" dirty="0" smtClean="0">
                <a:latin typeface="Times New Roman" panose="02020603050405020304" pitchFamily="18" charset="0"/>
                <a:ea typeface="新細明體"/>
                <a:cs typeface="Times New Roman" panose="02020603050405020304" pitchFamily="18" charset="0"/>
              </a:rPr>
              <a:t>論文</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a:latin typeface="Times New Roman" panose="02020603050405020304" pitchFamily="18" charset="0"/>
                <a:ea typeface="新細明體"/>
                <a:cs typeface="Times New Roman" panose="02020603050405020304" pitchFamily="18" charset="0"/>
              </a:rPr>
              <a:t>第四位</a:t>
            </a:r>
            <a:r>
              <a:rPr lang="zh-TW" altLang="en-US" dirty="0" smtClean="0">
                <a:latin typeface="Times New Roman" panose="02020603050405020304" pitchFamily="18" charset="0"/>
                <a:ea typeface="新細明體"/>
                <a:cs typeface="Times New Roman" panose="02020603050405020304" pitchFamily="18" charset="0"/>
              </a:rPr>
              <a:t>的</a:t>
            </a:r>
            <a:r>
              <a:rPr lang="en-US" altLang="zh-TW" dirty="0" smtClean="0">
                <a:latin typeface="Times New Roman" panose="02020603050405020304" pitchFamily="18" charset="0"/>
                <a:ea typeface="新細明體"/>
                <a:cs typeface="Times New Roman" panose="02020603050405020304" pitchFamily="18" charset="0"/>
              </a:rPr>
              <a:t>IMBA</a:t>
            </a:r>
            <a:r>
              <a:rPr lang="zh-TW" altLang="en-US" dirty="0" smtClean="0">
                <a:latin typeface="Times New Roman" panose="02020603050405020304" pitchFamily="18" charset="0"/>
                <a:ea typeface="新細明體"/>
                <a:cs typeface="Times New Roman" panose="02020603050405020304" pitchFamily="18" charset="0"/>
              </a:rPr>
              <a:t>學生來找時，對於企業社會責任</a:t>
            </a:r>
            <a:r>
              <a:rPr lang="en-US" altLang="zh-TW" dirty="0" smtClean="0">
                <a:latin typeface="Times New Roman" panose="02020603050405020304" pitchFamily="18" charset="0"/>
                <a:ea typeface="新細明體"/>
                <a:cs typeface="Times New Roman" panose="02020603050405020304" pitchFamily="18" charset="0"/>
              </a:rPr>
              <a:t>(CSR)</a:t>
            </a:r>
            <a:r>
              <a:rPr lang="zh-TW" altLang="en-US" dirty="0" smtClean="0">
                <a:latin typeface="Times New Roman" panose="02020603050405020304" pitchFamily="18" charset="0"/>
                <a:ea typeface="新細明體"/>
                <a:cs typeface="Times New Roman" panose="02020603050405020304" pitchFamily="18" charset="0"/>
              </a:rPr>
              <a:t>感興趣</a:t>
            </a:r>
            <a:r>
              <a:rPr lang="zh-TW" altLang="en-US" dirty="0" smtClean="0">
                <a:latin typeface="新細明體"/>
                <a:ea typeface="新細明體"/>
                <a:cs typeface="Times New Roman" panose="02020603050405020304" pitchFamily="18" charset="0"/>
              </a:rPr>
              <a:t>，因此將以秀傳醫院在內的醫療院所進行研究，預計明年六</a:t>
            </a:r>
            <a:r>
              <a:rPr lang="en-US" altLang="zh-TW" dirty="0" smtClean="0">
                <a:latin typeface="新細明體"/>
                <a:ea typeface="新細明體"/>
                <a:cs typeface="Times New Roman" panose="02020603050405020304" pitchFamily="18" charset="0"/>
              </a:rPr>
              <a:t>/</a:t>
            </a:r>
            <a:r>
              <a:rPr lang="zh-TW" altLang="en-US" dirty="0" smtClean="0">
                <a:latin typeface="新細明體"/>
                <a:ea typeface="新細明體"/>
                <a:cs typeface="Times New Roman" panose="02020603050405020304" pitchFamily="18" charset="0"/>
              </a:rPr>
              <a:t>七月畢業</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11</a:t>
            </a:fld>
            <a:endParaRPr lang="zh-TW" altLang="en-US"/>
          </a:p>
        </p:txBody>
      </p:sp>
    </p:spTree>
    <p:extLst>
      <p:ext uri="{BB962C8B-B14F-4D97-AF65-F5344CB8AC3E}">
        <p14:creationId xmlns:p14="http://schemas.microsoft.com/office/powerpoint/2010/main" val="4211811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彰化基督教</a:t>
            </a:r>
            <a:r>
              <a:rPr lang="zh-TW" altLang="en-US" dirty="0" smtClean="0">
                <a:latin typeface="Times New Roman" panose="02020603050405020304" pitchFamily="18" charset="0"/>
                <a:cs typeface="Times New Roman" panose="02020603050405020304" pitchFamily="18" charset="0"/>
              </a:rPr>
              <a:t>醫院 </a:t>
            </a:r>
            <a:r>
              <a:rPr lang="en-US" altLang="zh-TW" dirty="0" smtClean="0">
                <a:latin typeface="Times New Roman" panose="02020603050405020304" pitchFamily="18" charset="0"/>
                <a:cs typeface="Times New Roman" panose="02020603050405020304" pitchFamily="18" charset="0"/>
              </a:rPr>
              <a:t>(1/2)</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latin typeface="Times New Roman" panose="02020603050405020304" pitchFamily="18" charset="0"/>
                <a:cs typeface="Times New Roman" panose="02020603050405020304" pitchFamily="18" charset="0"/>
              </a:rPr>
              <a:t>起源於</a:t>
            </a:r>
            <a:r>
              <a:rPr lang="en-US" altLang="zh-TW" dirty="0" smtClean="0">
                <a:latin typeface="Times New Roman" panose="02020603050405020304" pitchFamily="18" charset="0"/>
                <a:cs typeface="Times New Roman" panose="02020603050405020304" pitchFamily="18" charset="0"/>
              </a:rPr>
              <a:t>IMBA</a:t>
            </a:r>
            <a:r>
              <a:rPr lang="zh-TW" altLang="en-US" dirty="0" smtClean="0">
                <a:latin typeface="Times New Roman" panose="02020603050405020304" pitchFamily="18" charset="0"/>
                <a:cs typeface="Times New Roman" panose="02020603050405020304" pitchFamily="18" charset="0"/>
              </a:rPr>
              <a:t>學生</a:t>
            </a:r>
            <a:r>
              <a:rPr lang="zh-TW" altLang="en-US" dirty="0" smtClean="0">
                <a:latin typeface="Times New Roman" panose="02020603050405020304" pitchFamily="18" charset="0"/>
                <a:ea typeface="新細明體"/>
                <a:cs typeface="Times New Roman" panose="02020603050405020304" pitchFamily="18" charset="0"/>
              </a:rPr>
              <a:t>，當時任職於彰化基督教醫院鹿東分院的管理處副處長，當時透過工業工程的手法將服務流程整合，成為她的碩士論文。在她畢業後仍持續保持聯絡，並了解服務流程整合後提升病患滿意度與增加醫院營收</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a:latin typeface="Times New Roman" panose="02020603050405020304" pitchFamily="18" charset="0"/>
                <a:ea typeface="新細明體"/>
                <a:cs typeface="Times New Roman" panose="02020603050405020304" pitchFamily="18" charset="0"/>
              </a:rPr>
              <a:t>過程</a:t>
            </a:r>
            <a:r>
              <a:rPr lang="zh-TW" altLang="en-US" dirty="0" smtClean="0">
                <a:latin typeface="Times New Roman" panose="02020603050405020304" pitchFamily="18" charset="0"/>
                <a:ea typeface="新細明體"/>
                <a:cs typeface="Times New Roman" panose="02020603050405020304" pitchFamily="18" charset="0"/>
              </a:rPr>
              <a:t>中我們持續保持聯絡，後來因為她回到總院並任職科務績效中心，所以會希望透過研究的方式進行改善並且有研究產出</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a:latin typeface="Times New Roman" panose="02020603050405020304" pitchFamily="18" charset="0"/>
                <a:ea typeface="新細明體"/>
                <a:cs typeface="Times New Roman" panose="02020603050405020304" pitchFamily="18" charset="0"/>
              </a:rPr>
              <a:t>現在進行的失智症照</a:t>
            </a:r>
            <a:r>
              <a:rPr lang="zh-TW" altLang="en-US" dirty="0" smtClean="0">
                <a:latin typeface="Times New Roman" panose="02020603050405020304" pitchFamily="18" charset="0"/>
                <a:ea typeface="新細明體"/>
                <a:cs typeface="Times New Roman" panose="02020603050405020304" pitchFamily="18" charset="0"/>
              </a:rPr>
              <a:t>護就是因為這樣的原因開始。由王文甫醫師</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現任彰化基督教醫院副院長</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提院內計畫，本人擔任共同主持人，並且找有興趣的研究生積極參與</a:t>
            </a:r>
            <a:r>
              <a:rPr lang="zh-TW" altLang="en-US" dirty="0" smtClean="0">
                <a:latin typeface="新細明體"/>
                <a:ea typeface="新細明體"/>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有學生的研討會論文獲得佳作的</a:t>
            </a:r>
            <a:r>
              <a:rPr lang="zh-TW" altLang="en-US" dirty="0" smtClean="0">
                <a:latin typeface="Times New Roman" panose="02020603050405020304" pitchFamily="18" charset="0"/>
                <a:cs typeface="Times New Roman" panose="02020603050405020304" pitchFamily="18" charset="0"/>
              </a:rPr>
              <a:t>肯定</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ea typeface="新細明體"/>
                <a:cs typeface="Times New Roman" panose="02020603050405020304" pitchFamily="18" charset="0"/>
              </a:rPr>
              <a:t>由於有些細節與想法還在進行中，不方便告知</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ea typeface="新細明體"/>
                <a:cs typeface="Times New Roman" panose="02020603050405020304" pitchFamily="18" charset="0"/>
              </a:rPr>
              <a:t>有</a:t>
            </a:r>
            <a:r>
              <a:rPr lang="en-US" altLang="zh-TW" dirty="0" smtClean="0">
                <a:latin typeface="Times New Roman" panose="02020603050405020304" pitchFamily="18" charset="0"/>
                <a:ea typeface="新細明體"/>
                <a:cs typeface="Times New Roman" panose="02020603050405020304" pitchFamily="18" charset="0"/>
              </a:rPr>
              <a:t>3</a:t>
            </a:r>
            <a:r>
              <a:rPr lang="zh-TW" altLang="en-US" dirty="0" smtClean="0">
                <a:latin typeface="Times New Roman" panose="02020603050405020304" pitchFamily="18" charset="0"/>
                <a:ea typeface="新細明體"/>
                <a:cs typeface="Times New Roman" panose="02020603050405020304" pitchFamily="18" charset="0"/>
              </a:rPr>
              <a:t>篇期刊論文審查中，包括</a:t>
            </a:r>
            <a:r>
              <a:rPr lang="en-US" altLang="zh-TW" dirty="0" smtClean="0">
                <a:latin typeface="Times New Roman" panose="02020603050405020304" pitchFamily="18" charset="0"/>
                <a:ea typeface="新細明體"/>
                <a:cs typeface="Times New Roman" panose="02020603050405020304" pitchFamily="18" charset="0"/>
              </a:rPr>
              <a:t>1</a:t>
            </a:r>
            <a:r>
              <a:rPr lang="zh-TW" altLang="en-US" dirty="0" smtClean="0">
                <a:latin typeface="Times New Roman" panose="02020603050405020304" pitchFamily="18" charset="0"/>
                <a:ea typeface="新細明體"/>
                <a:cs typeface="Times New Roman" panose="02020603050405020304" pitchFamily="18" charset="0"/>
              </a:rPr>
              <a:t>篇</a:t>
            </a:r>
            <a:r>
              <a:rPr lang="en-US" altLang="zh-TW" dirty="0" smtClean="0">
                <a:latin typeface="Times New Roman" panose="02020603050405020304" pitchFamily="18" charset="0"/>
                <a:ea typeface="新細明體"/>
                <a:cs typeface="Times New Roman" panose="02020603050405020304" pitchFamily="18" charset="0"/>
              </a:rPr>
              <a:t>SCI</a:t>
            </a:r>
            <a:r>
              <a:rPr lang="zh-TW" altLang="en-US" dirty="0" smtClean="0">
                <a:latin typeface="Times New Roman" panose="02020603050405020304" pitchFamily="18" charset="0"/>
                <a:ea typeface="新細明體"/>
                <a:cs typeface="Times New Roman" panose="02020603050405020304" pitchFamily="18" charset="0"/>
              </a:rPr>
              <a:t>與</a:t>
            </a:r>
            <a:r>
              <a:rPr lang="en-US" altLang="zh-TW" dirty="0" smtClean="0">
                <a:latin typeface="Times New Roman" panose="02020603050405020304" pitchFamily="18" charset="0"/>
                <a:ea typeface="新細明體"/>
                <a:cs typeface="Times New Roman" panose="02020603050405020304" pitchFamily="18" charset="0"/>
              </a:rPr>
              <a:t>1</a:t>
            </a:r>
            <a:r>
              <a:rPr lang="zh-TW" altLang="en-US" dirty="0" smtClean="0">
                <a:latin typeface="Times New Roman" panose="02020603050405020304" pitchFamily="18" charset="0"/>
                <a:ea typeface="新細明體"/>
                <a:cs typeface="Times New Roman" panose="02020603050405020304" pitchFamily="18" charset="0"/>
              </a:rPr>
              <a:t>篇</a:t>
            </a:r>
            <a:r>
              <a:rPr lang="en-US" altLang="zh-TW" dirty="0" smtClean="0">
                <a:latin typeface="Times New Roman" panose="02020603050405020304" pitchFamily="18" charset="0"/>
                <a:ea typeface="新細明體"/>
                <a:cs typeface="Times New Roman" panose="02020603050405020304" pitchFamily="18" charset="0"/>
              </a:rPr>
              <a:t>SSCI</a:t>
            </a:r>
          </a:p>
          <a:p>
            <a:r>
              <a:rPr lang="zh-TW" altLang="en-US" dirty="0">
                <a:latin typeface="Times New Roman" panose="02020603050405020304" pitchFamily="18" charset="0"/>
                <a:ea typeface="新細明體"/>
                <a:cs typeface="Times New Roman" panose="02020603050405020304" pitchFamily="18" charset="0"/>
              </a:rPr>
              <a:t>將繼續進行第二年的合作</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12</a:t>
            </a:fld>
            <a:endParaRPr lang="zh-TW" altLang="en-US"/>
          </a:p>
        </p:txBody>
      </p:sp>
    </p:spTree>
    <p:extLst>
      <p:ext uri="{BB962C8B-B14F-4D97-AF65-F5344CB8AC3E}">
        <p14:creationId xmlns:p14="http://schemas.microsoft.com/office/powerpoint/2010/main" val="3508122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彰化基督教</a:t>
            </a:r>
            <a:r>
              <a:rPr lang="zh-TW" altLang="en-US" dirty="0" smtClean="0">
                <a:latin typeface="Times New Roman" panose="02020603050405020304" pitchFamily="18" charset="0"/>
                <a:cs typeface="Times New Roman" panose="02020603050405020304" pitchFamily="18" charset="0"/>
              </a:rPr>
              <a:t>醫院 </a:t>
            </a:r>
            <a:r>
              <a:rPr lang="en-US" altLang="zh-TW" dirty="0" smtClean="0">
                <a:latin typeface="Times New Roman" panose="02020603050405020304" pitchFamily="18" charset="0"/>
                <a:cs typeface="Times New Roman" panose="02020603050405020304" pitchFamily="18" charset="0"/>
              </a:rPr>
              <a:t>(2/2)</a:t>
            </a:r>
            <a:endParaRPr lang="zh-TW" altLang="en-US" dirty="0"/>
          </a:p>
        </p:txBody>
      </p:sp>
      <p:sp>
        <p:nvSpPr>
          <p:cNvPr id="3" name="內容版面配置區 2"/>
          <p:cNvSpPr>
            <a:spLocks noGrp="1"/>
          </p:cNvSpPr>
          <p:nvPr>
            <p:ph idx="1"/>
          </p:nvPr>
        </p:nvSpPr>
        <p:spPr/>
        <p:txBody>
          <a:bodyPr>
            <a:normAutofit/>
          </a:bodyPr>
          <a:lstStyle/>
          <a:p>
            <a:r>
              <a:rPr lang="zh-TW" altLang="en-US" dirty="0" smtClean="0">
                <a:latin typeface="Times New Roman" panose="02020603050405020304" pitchFamily="18" charset="0"/>
                <a:cs typeface="Times New Roman" panose="02020603050405020304" pitchFamily="18" charset="0"/>
              </a:rPr>
              <a:t>有</a:t>
            </a:r>
            <a:r>
              <a:rPr lang="en-US" altLang="zh-TW" dirty="0" smtClean="0">
                <a:latin typeface="Times New Roman" panose="02020603050405020304" pitchFamily="18" charset="0"/>
                <a:cs typeface="Times New Roman" panose="02020603050405020304" pitchFamily="18" charset="0"/>
              </a:rPr>
              <a:t>IMBA</a:t>
            </a:r>
            <a:r>
              <a:rPr lang="zh-TW" altLang="en-US" dirty="0" smtClean="0">
                <a:latin typeface="Times New Roman" panose="02020603050405020304" pitchFamily="18" charset="0"/>
                <a:cs typeface="Times New Roman" panose="02020603050405020304" pitchFamily="18" charset="0"/>
              </a:rPr>
              <a:t>學生</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任職彰基</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將針對失智症照顧進行研究</a:t>
            </a:r>
            <a:r>
              <a:rPr lang="zh-TW" altLang="en-US" dirty="0" smtClean="0">
                <a:latin typeface="Times New Roman" panose="02020603050405020304" pitchFamily="18" charset="0"/>
                <a:ea typeface="新細明體"/>
                <a:cs typeface="Times New Roman" panose="02020603050405020304" pitchFamily="18" charset="0"/>
              </a:rPr>
              <a:t>，預計明年六</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七月畢業</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ea typeface="新細明體"/>
                <a:cs typeface="Times New Roman" panose="02020603050405020304" pitchFamily="18" charset="0"/>
              </a:rPr>
              <a:t>此外還有兩位</a:t>
            </a:r>
            <a:r>
              <a:rPr lang="en-US" altLang="zh-TW" dirty="0" smtClean="0">
                <a:latin typeface="Times New Roman" panose="02020603050405020304" pitchFamily="18" charset="0"/>
                <a:ea typeface="新細明體"/>
                <a:cs typeface="Times New Roman" panose="02020603050405020304" pitchFamily="18" charset="0"/>
              </a:rPr>
              <a:t>IMBA</a:t>
            </a:r>
            <a:r>
              <a:rPr lang="zh-TW" altLang="en-US" dirty="0" smtClean="0">
                <a:latin typeface="Times New Roman" panose="02020603050405020304" pitchFamily="18" charset="0"/>
                <a:ea typeface="新細明體"/>
                <a:cs typeface="Times New Roman" panose="02020603050405020304" pitchFamily="18" charset="0"/>
              </a:rPr>
              <a:t>學生同樣任職於彰基體系，</a:t>
            </a:r>
            <a:r>
              <a:rPr lang="zh-TW" altLang="en-US" dirty="0">
                <a:latin typeface="Times New Roman" panose="02020603050405020304" pitchFamily="18" charset="0"/>
                <a:ea typeface="新細明體"/>
                <a:cs typeface="Times New Roman" panose="02020603050405020304" pitchFamily="18" charset="0"/>
              </a:rPr>
              <a:t>其中一</a:t>
            </a:r>
            <a:r>
              <a:rPr lang="zh-TW" altLang="en-US" dirty="0" smtClean="0">
                <a:latin typeface="Times New Roman" panose="02020603050405020304" pitchFamily="18" charset="0"/>
                <a:ea typeface="新細明體"/>
                <a:cs typeface="Times New Roman" panose="02020603050405020304" pitchFamily="18" charset="0"/>
              </a:rPr>
              <a:t>位取得</a:t>
            </a:r>
            <a:r>
              <a:rPr lang="en-US" altLang="zh-TW" dirty="0" smtClean="0">
                <a:latin typeface="Times New Roman" panose="02020603050405020304" pitchFamily="18" charset="0"/>
                <a:ea typeface="新細明體"/>
                <a:cs typeface="Times New Roman" panose="02020603050405020304" pitchFamily="18" charset="0"/>
              </a:rPr>
              <a:t>2016</a:t>
            </a:r>
            <a:r>
              <a:rPr lang="zh-TW" altLang="en-US" dirty="0" smtClean="0">
                <a:latin typeface="Times New Roman" panose="02020603050405020304" pitchFamily="18" charset="0"/>
                <a:ea typeface="新細明體"/>
                <a:cs typeface="Times New Roman" panose="02020603050405020304" pitchFamily="18" charset="0"/>
              </a:rPr>
              <a:t>年</a:t>
            </a:r>
            <a:r>
              <a:rPr lang="zh-TW" altLang="en-US" dirty="0">
                <a:latin typeface="Times New Roman" panose="02020603050405020304" pitchFamily="18" charset="0"/>
                <a:ea typeface="新細明體"/>
                <a:cs typeface="Times New Roman" panose="02020603050405020304" pitchFamily="18" charset="0"/>
              </a:rPr>
              <a:t>一</a:t>
            </a:r>
            <a:r>
              <a:rPr lang="zh-TW" altLang="en-US" dirty="0" smtClean="0">
                <a:latin typeface="Times New Roman" panose="02020603050405020304" pitchFamily="18" charset="0"/>
                <a:ea typeface="新細明體"/>
                <a:cs typeface="Times New Roman" panose="02020603050405020304" pitchFamily="18" charset="0"/>
              </a:rPr>
              <a:t>整年彰基門診看診資料，將透過顧客關係管理的角度進行研究</a:t>
            </a:r>
            <a:r>
              <a:rPr lang="zh-TW" altLang="en-US" dirty="0" smtClean="0">
                <a:latin typeface="Times New Roman" panose="02020603050405020304" pitchFamily="18" charset="0"/>
                <a:cs typeface="Times New Roman" panose="02020603050405020304" pitchFamily="18" charset="0"/>
              </a:rPr>
              <a:t>。另一位在員基</a:t>
            </a:r>
            <a:r>
              <a:rPr lang="zh-TW" altLang="en-US" dirty="0" smtClean="0">
                <a:latin typeface="Times New Roman" panose="02020603050405020304" pitchFamily="18" charset="0"/>
                <a:ea typeface="新細明體"/>
                <a:cs typeface="Times New Roman" panose="02020603050405020304" pitchFamily="18" charset="0"/>
              </a:rPr>
              <a:t>，也將透過院內資料進行改善</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細節尚未確定</a:t>
            </a:r>
            <a:r>
              <a:rPr lang="en-US" altLang="zh-TW" dirty="0" smtClean="0">
                <a:latin typeface="Times New Roman" panose="02020603050405020304" pitchFamily="18" charset="0"/>
                <a:ea typeface="新細明體"/>
                <a:cs typeface="Times New Roman" panose="02020603050405020304" pitchFamily="18" charset="0"/>
              </a:rPr>
              <a:t>)</a:t>
            </a: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13</a:t>
            </a:fld>
            <a:endParaRPr lang="zh-TW" altLang="en-US"/>
          </a:p>
        </p:txBody>
      </p:sp>
    </p:spTree>
    <p:extLst>
      <p:ext uri="{BB962C8B-B14F-4D97-AF65-F5344CB8AC3E}">
        <p14:creationId xmlns:p14="http://schemas.microsoft.com/office/powerpoint/2010/main" val="2610020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anose="02020603050405020304" pitchFamily="18" charset="0"/>
                <a:cs typeface="Times New Roman" panose="02020603050405020304" pitchFamily="18" charset="0"/>
              </a:rPr>
              <a:t>展望未來 </a:t>
            </a:r>
            <a:r>
              <a:rPr lang="en-US" altLang="zh-TW" dirty="0" smtClean="0">
                <a:latin typeface="Times New Roman" panose="02020603050405020304" pitchFamily="18" charset="0"/>
                <a:cs typeface="Times New Roman" panose="02020603050405020304" pitchFamily="18" charset="0"/>
              </a:rPr>
              <a:t>(1/2)</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cs typeface="Times New Roman" panose="02020603050405020304" pitchFamily="18" charset="0"/>
              </a:rPr>
              <a:t>現有的主要研究團隊班底除了本人外</a:t>
            </a:r>
            <a:r>
              <a:rPr lang="zh-TW" altLang="en-US" dirty="0" smtClean="0">
                <a:latin typeface="Times New Roman" panose="02020603050405020304" pitchFamily="18" charset="0"/>
                <a:ea typeface="新細明體"/>
                <a:cs typeface="Times New Roman" panose="02020603050405020304" pitchFamily="18" charset="0"/>
              </a:rPr>
              <a:t>，還包括</a:t>
            </a:r>
            <a:r>
              <a:rPr lang="en-US" altLang="zh-TW" dirty="0" smtClean="0">
                <a:latin typeface="Times New Roman" panose="02020603050405020304" pitchFamily="18" charset="0"/>
                <a:ea typeface="新細明體"/>
                <a:cs typeface="Times New Roman" panose="02020603050405020304" pitchFamily="18" charset="0"/>
              </a:rPr>
              <a:t>4</a:t>
            </a:r>
            <a:r>
              <a:rPr lang="zh-TW" altLang="en-US" dirty="0" smtClean="0">
                <a:latin typeface="Times New Roman" panose="02020603050405020304" pitchFamily="18" charset="0"/>
                <a:ea typeface="新細明體"/>
                <a:cs typeface="Times New Roman" panose="02020603050405020304" pitchFamily="18" charset="0"/>
              </a:rPr>
              <a:t>位成員，皆具有博士學位，包括在行銷、管理學與工商管理領域。一位參與大陸醫院的輔導，另三位現服務於湖北經濟學院</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湖北省武漢</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，其中兩位獲得湖北省楚天學子的肯定，當中一位從</a:t>
            </a:r>
            <a:r>
              <a:rPr lang="en-US" altLang="zh-TW" dirty="0" smtClean="0">
                <a:latin typeface="Times New Roman" panose="02020603050405020304" pitchFamily="18" charset="0"/>
                <a:ea typeface="新細明體"/>
                <a:cs typeface="Times New Roman" panose="02020603050405020304" pitchFamily="18" charset="0"/>
              </a:rPr>
              <a:t>2013</a:t>
            </a:r>
            <a:r>
              <a:rPr lang="zh-TW" altLang="en-US" dirty="0" smtClean="0">
                <a:latin typeface="Times New Roman" panose="02020603050405020304" pitchFamily="18" charset="0"/>
                <a:ea typeface="新細明體"/>
                <a:cs typeface="Times New Roman" panose="02020603050405020304" pitchFamily="18" charset="0"/>
              </a:rPr>
              <a:t>年</a:t>
            </a:r>
            <a:r>
              <a:rPr lang="en-US" altLang="zh-TW" dirty="0" smtClean="0">
                <a:latin typeface="Times New Roman" panose="02020603050405020304" pitchFamily="18" charset="0"/>
                <a:ea typeface="新細明體"/>
                <a:cs typeface="Times New Roman" panose="02020603050405020304" pitchFamily="18" charset="0"/>
              </a:rPr>
              <a:t>4</a:t>
            </a:r>
            <a:r>
              <a:rPr lang="zh-TW" altLang="en-US" dirty="0" smtClean="0">
                <a:latin typeface="Times New Roman" panose="02020603050405020304" pitchFamily="18" charset="0"/>
                <a:ea typeface="新細明體"/>
                <a:cs typeface="Times New Roman" panose="02020603050405020304" pitchFamily="18" charset="0"/>
              </a:rPr>
              <a:t>月就加入團隊，從澳洲昆士蘭科技大學取得行銷博士，英文寫作能力良好，並且很肯學習</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a:latin typeface="Times New Roman" panose="02020603050405020304" pitchFamily="18" charset="0"/>
                <a:ea typeface="新細明體"/>
                <a:cs typeface="Times New Roman" panose="02020603050405020304" pitchFamily="18" charset="0"/>
              </a:rPr>
              <a:t>將</a:t>
            </a:r>
            <a:r>
              <a:rPr lang="zh-TW" altLang="en-US" dirty="0" smtClean="0">
                <a:latin typeface="Times New Roman" panose="02020603050405020304" pitchFamily="18" charset="0"/>
                <a:ea typeface="新細明體"/>
                <a:cs typeface="Times New Roman" panose="02020603050405020304" pitchFamily="18" charset="0"/>
              </a:rPr>
              <a:t>透過他們從大陸的區域教學醫院以上的醫療院所針對病人安全文化做研究</a:t>
            </a:r>
            <a:r>
              <a:rPr lang="zh-TW" altLang="en-US" dirty="0" smtClean="0">
                <a:latin typeface="新細明體"/>
                <a:ea typeface="新細明體"/>
                <a:cs typeface="Times New Roman" panose="02020603050405020304" pitchFamily="18" charset="0"/>
              </a:rPr>
              <a:t>，因為大陸在推動這方面仍有很大的進步空間</a:t>
            </a:r>
            <a:endParaRPr lang="en-US" altLang="zh-TW" dirty="0" smtClean="0">
              <a:latin typeface="新細明體"/>
              <a:ea typeface="新細明體"/>
              <a:cs typeface="Times New Roman" panose="02020603050405020304" pitchFamily="18" charset="0"/>
            </a:endParaRPr>
          </a:p>
          <a:p>
            <a:r>
              <a:rPr lang="zh-TW" altLang="en-US" dirty="0">
                <a:latin typeface="新細明體"/>
                <a:ea typeface="新細明體"/>
                <a:cs typeface="Times New Roman" panose="02020603050405020304" pitchFamily="18" charset="0"/>
              </a:rPr>
              <a:t>此外大陸</a:t>
            </a:r>
            <a:r>
              <a:rPr lang="zh-TW" altLang="en-US" dirty="0" smtClean="0">
                <a:latin typeface="新細明體"/>
                <a:ea typeface="新細明體"/>
                <a:cs typeface="Times New Roman" panose="02020603050405020304" pitchFamily="18" charset="0"/>
              </a:rPr>
              <a:t>醫院對於病人滿意度的觀念仍然薄弱，以及仍然沒有適合的量表，因此將以建立大陸的病人滿意度量表做為主軸，並將研究成果發表於國際期刊論文。由於這方面主題需要更多專業的人員，所以邀請白凢芸教授加入</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14</a:t>
            </a:fld>
            <a:endParaRPr lang="zh-TW" altLang="en-US"/>
          </a:p>
        </p:txBody>
      </p:sp>
    </p:spTree>
    <p:extLst>
      <p:ext uri="{BB962C8B-B14F-4D97-AF65-F5344CB8AC3E}">
        <p14:creationId xmlns:p14="http://schemas.microsoft.com/office/powerpoint/2010/main" val="187960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anose="02020603050405020304" pitchFamily="18" charset="0"/>
                <a:cs typeface="Times New Roman" panose="02020603050405020304" pitchFamily="18" charset="0"/>
              </a:rPr>
              <a:t>展望未來 </a:t>
            </a:r>
            <a:r>
              <a:rPr lang="en-US" altLang="zh-TW" dirty="0" smtClean="0">
                <a:latin typeface="Times New Roman" panose="02020603050405020304" pitchFamily="18" charset="0"/>
                <a:cs typeface="Times New Roman" panose="02020603050405020304" pitchFamily="18" charset="0"/>
              </a:rPr>
              <a:t>(2/2)</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cs typeface="Times New Roman" panose="02020603050405020304" pitchFamily="18" charset="0"/>
              </a:rPr>
              <a:t>由於在湖北經濟學院的三位合作夥伴年齡尚青</a:t>
            </a:r>
            <a:r>
              <a:rPr lang="zh-TW" altLang="en-US" dirty="0" smtClean="0">
                <a:latin typeface="新細明體"/>
                <a:ea typeface="新細明體"/>
                <a:cs typeface="Times New Roman" panose="02020603050405020304" pitchFamily="18" charset="0"/>
              </a:rPr>
              <a:t>，急需要在研究方面站穩腳步，因此這二至三年將以帶小雞的方式進行，鼓勵企管系碩士班學生參與與學習</a:t>
            </a:r>
            <a:endParaRPr lang="en-US" altLang="zh-TW" dirty="0" smtClean="0">
              <a:latin typeface="新細明體"/>
              <a:ea typeface="新細明體"/>
              <a:cs typeface="Times New Roman" panose="02020603050405020304" pitchFamily="18" charset="0"/>
            </a:endParaRPr>
          </a:p>
          <a:p>
            <a:r>
              <a:rPr lang="zh-TW" altLang="en-US" dirty="0">
                <a:latin typeface="新細明體"/>
                <a:ea typeface="新細明體"/>
                <a:cs typeface="Times New Roman" panose="02020603050405020304" pitchFamily="18" charset="0"/>
              </a:rPr>
              <a:t>在</a:t>
            </a:r>
            <a:r>
              <a:rPr lang="zh-TW" altLang="en-US" dirty="0" smtClean="0">
                <a:latin typeface="新細明體"/>
                <a:ea typeface="新細明體"/>
                <a:cs typeface="Times New Roman" panose="02020603050405020304" pitchFamily="18" charset="0"/>
              </a:rPr>
              <a:t>之後將以他們能夠取得的資料為主軸，我則是轉為輔的角色</a:t>
            </a:r>
            <a:endParaRPr lang="en-US" altLang="zh-TW" dirty="0" smtClean="0">
              <a:latin typeface="新細明體"/>
              <a:ea typeface="新細明體"/>
              <a:cs typeface="Times New Roman" panose="02020603050405020304" pitchFamily="18" charset="0"/>
            </a:endParaRPr>
          </a:p>
          <a:p>
            <a:r>
              <a:rPr lang="zh-TW" altLang="en-US" dirty="0" smtClean="0">
                <a:latin typeface="新細明體"/>
                <a:ea typeface="新細明體"/>
                <a:cs typeface="Times New Roman" panose="02020603050405020304" pitchFamily="18" charset="0"/>
              </a:rPr>
              <a:t>若有管院同事對於這類的研究有興趣的，或許我們可以再找看看是否有醫療院所等有意願和我們合作的</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15</a:t>
            </a:fld>
            <a:endParaRPr lang="zh-TW" altLang="en-US"/>
          </a:p>
        </p:txBody>
      </p:sp>
    </p:spTree>
    <p:extLst>
      <p:ext uri="{BB962C8B-B14F-4D97-AF65-F5344CB8AC3E}">
        <p14:creationId xmlns:p14="http://schemas.microsoft.com/office/powerpoint/2010/main" val="3029057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algn="ctr"/>
            <a:r>
              <a:rPr lang="zh-TW" altLang="en-US" dirty="0" smtClean="0">
                <a:latin typeface="Times New Roman" panose="02020603050405020304" pitchFamily="18" charset="0"/>
                <a:cs typeface="Times New Roman" panose="02020603050405020304" pitchFamily="18" charset="0"/>
              </a:rPr>
              <a:t>感謝各位聆聽</a:t>
            </a:r>
            <a:r>
              <a:rPr lang="en-US" altLang="zh-TW" dirty="0" smtClean="0">
                <a:latin typeface="Times New Roman" panose="02020603050405020304" pitchFamily="18" charset="0"/>
                <a:cs typeface="Times New Roman" panose="02020603050405020304" pitchFamily="18" charset="0"/>
              </a:rPr>
              <a:t/>
            </a:r>
            <a:br>
              <a:rPr lang="en-US" altLang="zh-TW" dirty="0" smtClean="0">
                <a:latin typeface="Times New Roman" panose="02020603050405020304" pitchFamily="18" charset="0"/>
                <a:cs typeface="Times New Roman" panose="02020603050405020304" pitchFamily="18" charset="0"/>
              </a:rPr>
            </a:br>
            <a:r>
              <a:rPr lang="en-US" altLang="zh-TW" dirty="0" smtClean="0">
                <a:latin typeface="Times New Roman" panose="02020603050405020304" pitchFamily="18" charset="0"/>
                <a:cs typeface="Times New Roman" panose="02020603050405020304" pitchFamily="18" charset="0"/>
              </a:rPr>
              <a:t>Q&amp;A</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9112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個人簡介</a:t>
            </a:r>
            <a:endParaRPr lang="zh-TW" altLang="en-US" dirty="0"/>
          </a:p>
        </p:txBody>
      </p:sp>
      <p:sp>
        <p:nvSpPr>
          <p:cNvPr id="3" name="內容版面配置區 2"/>
          <p:cNvSpPr>
            <a:spLocks noGrp="1"/>
          </p:cNvSpPr>
          <p:nvPr>
            <p:ph idx="1"/>
          </p:nvPr>
        </p:nvSpPr>
        <p:spPr>
          <a:xfrm>
            <a:off x="457200" y="1600200"/>
            <a:ext cx="7787208" cy="4800600"/>
          </a:xfrm>
        </p:spPr>
        <p:txBody>
          <a:bodyPr>
            <a:normAutofit lnSpcReduction="10000"/>
          </a:bodyPr>
          <a:lstStyle/>
          <a:p>
            <a:r>
              <a:rPr lang="zh-TW" altLang="en-US" dirty="0" smtClean="0">
                <a:latin typeface="Times New Roman" panose="02020603050405020304" pitchFamily="18" charset="0"/>
                <a:cs typeface="Times New Roman" panose="02020603050405020304" pitchFamily="18" charset="0"/>
              </a:rPr>
              <a:t>企業管理學系專任教授 </a:t>
            </a:r>
            <a:r>
              <a:rPr lang="en-US" altLang="zh-TW" dirty="0" smtClean="0">
                <a:latin typeface="Times New Roman" panose="02020603050405020304" pitchFamily="18" charset="0"/>
                <a:cs typeface="Times New Roman" panose="02020603050405020304" pitchFamily="18" charset="0"/>
              </a:rPr>
              <a:t>(2005.8 ~)</a:t>
            </a:r>
          </a:p>
          <a:p>
            <a:r>
              <a:rPr lang="zh-TW" altLang="en-US" dirty="0">
                <a:latin typeface="Times New Roman" panose="02020603050405020304" pitchFamily="18" charset="0"/>
                <a:cs typeface="Times New Roman" panose="02020603050405020304" pitchFamily="18" charset="0"/>
              </a:rPr>
              <a:t>特聘</a:t>
            </a:r>
            <a:r>
              <a:rPr lang="zh-TW" altLang="en-US" dirty="0" smtClean="0">
                <a:latin typeface="Times New Roman" panose="02020603050405020304" pitchFamily="18" charset="0"/>
                <a:cs typeface="Times New Roman" panose="02020603050405020304" pitchFamily="18" charset="0"/>
              </a:rPr>
              <a:t>教授 </a:t>
            </a:r>
            <a:r>
              <a:rPr lang="en-US" altLang="zh-TW" dirty="0" smtClean="0">
                <a:latin typeface="Times New Roman" panose="02020603050405020304" pitchFamily="18" charset="0"/>
                <a:cs typeface="Times New Roman" panose="02020603050405020304" pitchFamily="18" charset="0"/>
              </a:rPr>
              <a:t>(2014.8 ~)</a:t>
            </a:r>
          </a:p>
          <a:p>
            <a:r>
              <a:rPr lang="en-US" altLang="zh-TW" dirty="0">
                <a:latin typeface="Times New Roman" panose="02020603050405020304" pitchFamily="18" charset="0"/>
                <a:cs typeface="Times New Roman" panose="02020603050405020304" pitchFamily="18" charset="0"/>
              </a:rPr>
              <a:t>Associate </a:t>
            </a:r>
            <a:r>
              <a:rPr lang="en-US" altLang="zh-TW" dirty="0" smtClean="0">
                <a:latin typeface="Times New Roman" panose="02020603050405020304" pitchFamily="18" charset="0"/>
                <a:cs typeface="Times New Roman" panose="02020603050405020304" pitchFamily="18" charset="0"/>
              </a:rPr>
              <a:t>Editor, International </a:t>
            </a:r>
            <a:r>
              <a:rPr lang="en-US" altLang="zh-TW" dirty="0">
                <a:latin typeface="Times New Roman" panose="02020603050405020304" pitchFamily="18" charset="0"/>
                <a:cs typeface="Times New Roman" panose="02020603050405020304" pitchFamily="18" charset="0"/>
              </a:rPr>
              <a:t>Journal of Management, Economics and Social Sciences (indexed in </a:t>
            </a:r>
            <a:r>
              <a:rPr lang="en-US" altLang="zh-TW" dirty="0" err="1">
                <a:latin typeface="Times New Roman" panose="02020603050405020304" pitchFamily="18" charset="0"/>
                <a:cs typeface="Times New Roman" panose="02020603050405020304" pitchFamily="18" charset="0"/>
              </a:rPr>
              <a:t>Inspec</a:t>
            </a:r>
            <a:r>
              <a:rPr lang="en-US" altLang="zh-TW" dirty="0">
                <a:latin typeface="Times New Roman" panose="02020603050405020304" pitchFamily="18" charset="0"/>
                <a:cs typeface="Times New Roman" panose="02020603050405020304" pitchFamily="18" charset="0"/>
              </a:rPr>
              <a:t>) 2015.8.25 ~</a:t>
            </a:r>
          </a:p>
          <a:p>
            <a:r>
              <a:rPr lang="en-US" altLang="zh-TW" dirty="0">
                <a:latin typeface="Times New Roman" panose="02020603050405020304" pitchFamily="18" charset="0"/>
                <a:cs typeface="Times New Roman" panose="02020603050405020304" pitchFamily="18" charset="0"/>
              </a:rPr>
              <a:t>Associate Editor, IIE Transactions on Health Systems </a:t>
            </a:r>
            <a:r>
              <a:rPr lang="en-US" altLang="zh-TW" dirty="0" smtClean="0">
                <a:latin typeface="Times New Roman" panose="02020603050405020304" pitchFamily="18" charset="0"/>
                <a:cs typeface="Times New Roman" panose="02020603050405020304" pitchFamily="18" charset="0"/>
              </a:rPr>
              <a:t>Engineering 2016.6.17 ~</a:t>
            </a:r>
            <a:endParaRPr lang="en-US" altLang="zh-TW" dirty="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Editorial </a:t>
            </a:r>
            <a:r>
              <a:rPr lang="en-US" altLang="zh-TW" dirty="0">
                <a:latin typeface="Times New Roman" panose="02020603050405020304" pitchFamily="18" charset="0"/>
                <a:cs typeface="Times New Roman" panose="02020603050405020304" pitchFamily="18" charset="0"/>
              </a:rPr>
              <a:t>Board </a:t>
            </a:r>
            <a:r>
              <a:rPr lang="en-US" altLang="zh-TW" dirty="0" smtClean="0">
                <a:latin typeface="Times New Roman" panose="02020603050405020304" pitchFamily="18" charset="0"/>
                <a:cs typeface="Times New Roman" panose="02020603050405020304" pitchFamily="18" charset="0"/>
              </a:rPr>
              <a:t>Member, Journal </a:t>
            </a:r>
            <a:r>
              <a:rPr lang="en-US" altLang="zh-TW" dirty="0">
                <a:latin typeface="Times New Roman" panose="02020603050405020304" pitchFamily="18" charset="0"/>
                <a:cs typeface="Times New Roman" panose="02020603050405020304" pitchFamily="18" charset="0"/>
              </a:rPr>
              <a:t>of Industrial and Intelligent Information </a:t>
            </a:r>
            <a:r>
              <a:rPr lang="en-US" altLang="zh-TW" dirty="0" smtClean="0">
                <a:latin typeface="Times New Roman" panose="02020603050405020304" pitchFamily="18" charset="0"/>
                <a:cs typeface="Times New Roman" panose="02020603050405020304" pitchFamily="18" charset="0"/>
              </a:rPr>
              <a:t>(indexed in </a:t>
            </a:r>
            <a:r>
              <a:rPr lang="en-US" altLang="zh-TW" dirty="0" err="1" smtClean="0">
                <a:latin typeface="Times New Roman" panose="02020603050405020304" pitchFamily="18" charset="0"/>
                <a:cs typeface="Times New Roman" panose="02020603050405020304" pitchFamily="18" charset="0"/>
              </a:rPr>
              <a:t>Inspec</a:t>
            </a:r>
            <a:r>
              <a:rPr lang="en-US" altLang="zh-TW" dirty="0" smtClean="0">
                <a:latin typeface="Times New Roman" panose="02020603050405020304" pitchFamily="18" charset="0"/>
                <a:cs typeface="Times New Roman" panose="02020603050405020304" pitchFamily="18" charset="0"/>
              </a:rPr>
              <a:t>) 2016.9.7 ~</a:t>
            </a:r>
          </a:p>
          <a:p>
            <a:r>
              <a:rPr lang="en-US" altLang="zh-TW" dirty="0">
                <a:latin typeface="Times New Roman" panose="02020603050405020304" pitchFamily="18" charset="0"/>
                <a:cs typeface="Times New Roman" panose="02020603050405020304" pitchFamily="18" charset="0"/>
              </a:rPr>
              <a:t>Editorial Board Member, Journal of Industrial Engineering (indexed in </a:t>
            </a:r>
            <a:r>
              <a:rPr lang="en-US" altLang="zh-TW" dirty="0" err="1">
                <a:latin typeface="Times New Roman" panose="02020603050405020304" pitchFamily="18" charset="0"/>
                <a:cs typeface="Times New Roman" panose="02020603050405020304" pitchFamily="18" charset="0"/>
              </a:rPr>
              <a:t>Inspec</a:t>
            </a:r>
            <a:r>
              <a:rPr lang="en-US" altLang="zh-TW" dirty="0" smtClean="0">
                <a:latin typeface="Times New Roman" panose="02020603050405020304" pitchFamily="18" charset="0"/>
                <a:cs typeface="Times New Roman" panose="02020603050405020304" pitchFamily="18" charset="0"/>
              </a:rPr>
              <a:t>) 2012.7.4 ~</a:t>
            </a:r>
            <a:endParaRPr lang="en-US" altLang="zh-TW" dirty="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Editorial Board Member, Hospital Practices and Research 2017.4.19 ~</a:t>
            </a:r>
          </a:p>
          <a:p>
            <a:r>
              <a:rPr lang="en-US" altLang="zh-TW" dirty="0">
                <a:latin typeface="Times New Roman" panose="02020603050405020304" pitchFamily="18" charset="0"/>
                <a:cs typeface="Times New Roman" panose="02020603050405020304" pitchFamily="18" charset="0"/>
              </a:rPr>
              <a:t>Advisory Board Member, Journal of Quality (indexed in </a:t>
            </a:r>
            <a:r>
              <a:rPr lang="en-US" altLang="zh-TW" dirty="0" err="1">
                <a:latin typeface="Times New Roman" panose="02020603050405020304" pitchFamily="18" charset="0"/>
                <a:cs typeface="Times New Roman" panose="02020603050405020304" pitchFamily="18" charset="0"/>
              </a:rPr>
              <a:t>Compendex</a:t>
            </a:r>
            <a:r>
              <a:rPr lang="en-US" altLang="zh-TW" dirty="0">
                <a:latin typeface="Times New Roman" panose="02020603050405020304" pitchFamily="18" charset="0"/>
                <a:cs typeface="Times New Roman" panose="02020603050405020304" pitchFamily="18" charset="0"/>
              </a:rPr>
              <a:t> and Scopus</a:t>
            </a:r>
            <a:r>
              <a:rPr lang="en-US" altLang="zh-TW" dirty="0" smtClean="0">
                <a:latin typeface="Times New Roman" panose="02020603050405020304" pitchFamily="18" charset="0"/>
                <a:cs typeface="Times New Roman" panose="02020603050405020304" pitchFamily="18" charset="0"/>
              </a:rPr>
              <a:t>) 2013.1 ~</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2</a:t>
            </a:fld>
            <a:endParaRPr lang="zh-TW" altLang="en-US"/>
          </a:p>
        </p:txBody>
      </p:sp>
    </p:spTree>
    <p:extLst>
      <p:ext uri="{BB962C8B-B14F-4D97-AF65-F5344CB8AC3E}">
        <p14:creationId xmlns:p14="http://schemas.microsoft.com/office/powerpoint/2010/main" val="1208572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過去幾年的醫院合作情形</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cs typeface="Times New Roman" panose="02020603050405020304" pitchFamily="18" charset="0"/>
              </a:rPr>
              <a:t>澄清綜合醫院中港分院 </a:t>
            </a:r>
            <a:r>
              <a:rPr lang="en-US" altLang="zh-TW" dirty="0" smtClean="0">
                <a:latin typeface="Times New Roman" panose="02020603050405020304" pitchFamily="18" charset="0"/>
                <a:cs typeface="Times New Roman" panose="02020603050405020304" pitchFamily="18" charset="0"/>
              </a:rPr>
              <a:t>(2013.3 ~ 2017.2 &amp; 2013.3 ~)</a:t>
            </a:r>
          </a:p>
          <a:p>
            <a:pPr lvl="1"/>
            <a:r>
              <a:rPr lang="zh-TW" altLang="en-US" dirty="0" smtClean="0">
                <a:latin typeface="Times New Roman" panose="02020603050405020304" pitchFamily="18" charset="0"/>
                <a:cs typeface="Times New Roman" panose="02020603050405020304" pitchFamily="18" charset="0"/>
              </a:rPr>
              <a:t>學術界朋友主動找本人合作</a:t>
            </a:r>
            <a:endParaRPr lang="en-US" altLang="zh-TW" dirty="0" smtClean="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衛生福利</a:t>
            </a:r>
            <a:r>
              <a:rPr lang="zh-TW" altLang="en-US" dirty="0" smtClean="0">
                <a:latin typeface="Times New Roman" panose="02020603050405020304" pitchFamily="18" charset="0"/>
                <a:cs typeface="Times New Roman" panose="02020603050405020304" pitchFamily="18" charset="0"/>
              </a:rPr>
              <a:t>部彰化醫院 </a:t>
            </a:r>
            <a:r>
              <a:rPr lang="en-US" altLang="zh-TW" dirty="0" smtClean="0">
                <a:latin typeface="Times New Roman" panose="02020603050405020304" pitchFamily="18" charset="0"/>
                <a:cs typeface="Times New Roman" panose="02020603050405020304" pitchFamily="18" charset="0"/>
              </a:rPr>
              <a:t>(2017.1 ~)</a:t>
            </a:r>
          </a:p>
          <a:p>
            <a:pPr lvl="1"/>
            <a:r>
              <a:rPr lang="zh-TW" altLang="en-US" dirty="0" smtClean="0">
                <a:latin typeface="Times New Roman" panose="02020603050405020304" pitchFamily="18" charset="0"/>
                <a:cs typeface="Times New Roman" panose="02020603050405020304" pitchFamily="18" charset="0"/>
              </a:rPr>
              <a:t>前同事指導的博士班畢業生</a:t>
            </a:r>
            <a:endParaRPr lang="en-US" altLang="zh-TW" dirty="0" smtClean="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彰化秀傳</a:t>
            </a:r>
            <a:r>
              <a:rPr lang="zh-TW" altLang="en-US" dirty="0" smtClean="0">
                <a:latin typeface="Times New Roman" panose="02020603050405020304" pitchFamily="18" charset="0"/>
                <a:cs typeface="Times New Roman" panose="02020603050405020304" pitchFamily="18" charset="0"/>
              </a:rPr>
              <a:t>醫院 </a:t>
            </a:r>
            <a:r>
              <a:rPr lang="en-US" altLang="zh-TW" dirty="0" smtClean="0">
                <a:latin typeface="Times New Roman" panose="02020603050405020304" pitchFamily="18" charset="0"/>
                <a:cs typeface="Times New Roman" panose="02020603050405020304" pitchFamily="18" charset="0"/>
              </a:rPr>
              <a:t>(2017.1 ~ 2017.12)</a:t>
            </a:r>
          </a:p>
          <a:p>
            <a:pPr lvl="1"/>
            <a:r>
              <a:rPr lang="en-US" altLang="zh-TW" dirty="0" smtClean="0">
                <a:latin typeface="Times New Roman" panose="02020603050405020304" pitchFamily="18" charset="0"/>
                <a:cs typeface="Times New Roman" panose="02020603050405020304" pitchFamily="18" charset="0"/>
              </a:rPr>
              <a:t>IMBA</a:t>
            </a:r>
            <a:r>
              <a:rPr lang="zh-TW" altLang="en-US" dirty="0" smtClean="0">
                <a:latin typeface="Times New Roman" panose="02020603050405020304" pitchFamily="18" charset="0"/>
                <a:cs typeface="Times New Roman" panose="02020603050405020304" pitchFamily="18" charset="0"/>
              </a:rPr>
              <a:t>學生</a:t>
            </a:r>
            <a:endParaRPr lang="en-US" altLang="zh-TW" dirty="0" smtClean="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彰化基督教</a:t>
            </a:r>
            <a:r>
              <a:rPr lang="zh-TW" altLang="en-US" dirty="0" smtClean="0">
                <a:latin typeface="Times New Roman" panose="02020603050405020304" pitchFamily="18" charset="0"/>
                <a:cs typeface="Times New Roman" panose="02020603050405020304" pitchFamily="18" charset="0"/>
              </a:rPr>
              <a:t>醫院 </a:t>
            </a:r>
            <a:r>
              <a:rPr lang="en-US" altLang="zh-TW" dirty="0" smtClean="0">
                <a:latin typeface="Times New Roman" panose="02020603050405020304" pitchFamily="18" charset="0"/>
                <a:cs typeface="Times New Roman" panose="02020603050405020304" pitchFamily="18" charset="0"/>
              </a:rPr>
              <a:t>(2016.3 ~)</a:t>
            </a:r>
          </a:p>
          <a:p>
            <a:pPr lvl="1"/>
            <a:r>
              <a:rPr lang="en-US" altLang="zh-TW" dirty="0" smtClean="0">
                <a:latin typeface="Times New Roman" panose="02020603050405020304" pitchFamily="18" charset="0"/>
                <a:cs typeface="Times New Roman" panose="02020603050405020304" pitchFamily="18" charset="0"/>
              </a:rPr>
              <a:t>IMBA</a:t>
            </a:r>
            <a:r>
              <a:rPr lang="zh-TW" altLang="en-US" dirty="0" smtClean="0">
                <a:latin typeface="Times New Roman" panose="02020603050405020304" pitchFamily="18" charset="0"/>
                <a:cs typeface="Times New Roman" panose="02020603050405020304" pitchFamily="18" charset="0"/>
              </a:rPr>
              <a:t>畢業生</a:t>
            </a:r>
            <a:endParaRPr lang="en-US" altLang="zh-TW" dirty="0" smtClean="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展望</a:t>
            </a:r>
            <a:r>
              <a:rPr lang="zh-TW" altLang="en-US" dirty="0" smtClean="0">
                <a:latin typeface="Times New Roman" panose="02020603050405020304" pitchFamily="18" charset="0"/>
                <a:cs typeface="Times New Roman" panose="02020603050405020304" pitchFamily="18" charset="0"/>
              </a:rPr>
              <a:t>未來</a:t>
            </a:r>
            <a:endParaRPr lang="en-US" altLang="zh-TW" dirty="0" smtClean="0">
              <a:latin typeface="Times New Roman" panose="02020603050405020304" pitchFamily="18" charset="0"/>
              <a:cs typeface="Times New Roman" panose="02020603050405020304" pitchFamily="18" charset="0"/>
            </a:endParaRPr>
          </a:p>
          <a:p>
            <a:pPr lvl="1"/>
            <a:r>
              <a:rPr lang="zh-TW" altLang="en-US" dirty="0">
                <a:latin typeface="Times New Roman" panose="02020603050405020304" pitchFamily="18" charset="0"/>
                <a:cs typeface="Times New Roman" panose="02020603050405020304" pitchFamily="18" charset="0"/>
              </a:rPr>
              <a:t>現有研究團隊</a:t>
            </a:r>
            <a:r>
              <a:rPr lang="zh-TW" altLang="en-US" dirty="0" smtClean="0">
                <a:latin typeface="Times New Roman" panose="02020603050405020304" pitchFamily="18" charset="0"/>
                <a:cs typeface="Times New Roman" panose="02020603050405020304" pitchFamily="18" charset="0"/>
              </a:rPr>
              <a:t>成員在大陸</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3</a:t>
            </a:fld>
            <a:endParaRPr lang="zh-TW" altLang="en-US"/>
          </a:p>
        </p:txBody>
      </p:sp>
    </p:spTree>
    <p:extLst>
      <p:ext uri="{BB962C8B-B14F-4D97-AF65-F5344CB8AC3E}">
        <p14:creationId xmlns:p14="http://schemas.microsoft.com/office/powerpoint/2010/main" val="705803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澄清綜合醫院中港</a:t>
            </a:r>
            <a:r>
              <a:rPr lang="zh-TW" altLang="en-US" dirty="0" smtClean="0">
                <a:latin typeface="Times New Roman" panose="02020603050405020304" pitchFamily="18" charset="0"/>
                <a:cs typeface="Times New Roman" panose="02020603050405020304" pitchFamily="18" charset="0"/>
              </a:rPr>
              <a:t>分院 </a:t>
            </a:r>
            <a:r>
              <a:rPr lang="en-US" altLang="zh-TW" dirty="0" smtClean="0">
                <a:latin typeface="Times New Roman" panose="02020603050405020304" pitchFamily="18" charset="0"/>
                <a:cs typeface="Times New Roman" panose="02020603050405020304" pitchFamily="18" charset="0"/>
              </a:rPr>
              <a:t>(1/5)</a:t>
            </a:r>
            <a:endParaRPr lang="zh-TW" altLang="en-US" dirty="0"/>
          </a:p>
        </p:txBody>
      </p:sp>
      <p:sp>
        <p:nvSpPr>
          <p:cNvPr id="3" name="內容版面配置區 2"/>
          <p:cNvSpPr>
            <a:spLocks noGrp="1"/>
          </p:cNvSpPr>
          <p:nvPr>
            <p:ph idx="1"/>
          </p:nvPr>
        </p:nvSpPr>
        <p:spPr/>
        <p:txBody>
          <a:bodyPr/>
          <a:lstStyle/>
          <a:p>
            <a:r>
              <a:rPr lang="zh-TW" altLang="en-US" dirty="0">
                <a:latin typeface="Times New Roman" panose="02020603050405020304" pitchFamily="18" charset="0"/>
                <a:cs typeface="Times New Roman" panose="02020603050405020304" pitchFamily="18" charset="0"/>
              </a:rPr>
              <a:t>對口單位</a:t>
            </a:r>
            <a:r>
              <a:rPr lang="zh-TW" altLang="en-US" dirty="0" smtClean="0">
                <a:latin typeface="Times New Roman" panose="02020603050405020304" pitchFamily="18" charset="0"/>
                <a:cs typeface="Times New Roman" panose="02020603050405020304" pitchFamily="18" charset="0"/>
              </a:rPr>
              <a:t>為</a:t>
            </a:r>
            <a:r>
              <a:rPr lang="zh-TW" altLang="en-US" dirty="0">
                <a:latin typeface="Times New Roman" panose="02020603050405020304" pitchFamily="18" charset="0"/>
                <a:cs typeface="Times New Roman" panose="02020603050405020304" pitchFamily="18" charset="0"/>
              </a:rPr>
              <a:t>當時的</a:t>
            </a:r>
            <a:r>
              <a:rPr lang="zh-TW" altLang="en-US" dirty="0" smtClean="0">
                <a:latin typeface="Times New Roman" panose="02020603050405020304" pitchFamily="18" charset="0"/>
                <a:cs typeface="Times New Roman" panose="02020603050405020304" pitchFamily="18" charset="0"/>
              </a:rPr>
              <a:t>醫療品管部主任與副主任</a:t>
            </a:r>
            <a:endParaRPr lang="en-US" altLang="zh-TW" dirty="0" smtClean="0">
              <a:latin typeface="Times New Roman" panose="02020603050405020304" pitchFamily="18" charset="0"/>
              <a:cs typeface="Times New Roman" panose="02020603050405020304" pitchFamily="18" charset="0"/>
            </a:endParaRPr>
          </a:p>
          <a:p>
            <a:r>
              <a:rPr lang="zh-TW" altLang="en-US" dirty="0" smtClean="0">
                <a:latin typeface="Times New Roman" panose="02020603050405020304" pitchFamily="18" charset="0"/>
                <a:cs typeface="Times New Roman" panose="02020603050405020304" pitchFamily="18" charset="0"/>
              </a:rPr>
              <a:t>醫院可以進行的研究非常的多元</a:t>
            </a:r>
            <a:r>
              <a:rPr lang="zh-TW" altLang="en-US" dirty="0" smtClean="0">
                <a:latin typeface="Times New Roman" panose="02020603050405020304" pitchFamily="18" charset="0"/>
                <a:ea typeface="新細明體"/>
                <a:cs typeface="Times New Roman" panose="02020603050405020304" pitchFamily="18" charset="0"/>
              </a:rPr>
              <a:t>，有些跨入門檻很高，所以不是放到籃子裡面的菜都是菜，要經過篩選與了解該醫院的狀況</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cs typeface="Times New Roman" panose="02020603050405020304" pitchFamily="18" charset="0"/>
              </a:rPr>
              <a:t>區域教學醫院</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醫學中心</a:t>
            </a:r>
            <a:r>
              <a:rPr lang="zh-TW" altLang="en-US" dirty="0" smtClean="0">
                <a:latin typeface="Times New Roman" panose="02020603050405020304" pitchFamily="18" charset="0"/>
                <a:ea typeface="新細明體"/>
                <a:cs typeface="Times New Roman" panose="02020603050405020304" pitchFamily="18" charset="0"/>
              </a:rPr>
              <a:t>、區域醫院、地區醫院與診所</a:t>
            </a:r>
            <a:r>
              <a:rPr lang="en-US" altLang="zh-TW" dirty="0" smtClean="0">
                <a:latin typeface="Times New Roman" panose="02020603050405020304" pitchFamily="18" charset="0"/>
                <a:ea typeface="新細明體"/>
                <a:cs typeface="Times New Roman" panose="02020603050405020304" pitchFamily="18" charset="0"/>
              </a:rPr>
              <a:t>)</a:t>
            </a:r>
            <a:r>
              <a:rPr lang="zh-TW" altLang="en-US" dirty="0" smtClean="0">
                <a:latin typeface="Times New Roman" panose="02020603050405020304" pitchFamily="18" charset="0"/>
                <a:ea typeface="新細明體"/>
                <a:cs typeface="Times New Roman" panose="02020603050405020304" pitchFamily="18" charset="0"/>
              </a:rPr>
              <a:t>以上的醫療</a:t>
            </a:r>
            <a:r>
              <a:rPr lang="zh-TW" altLang="en-US" dirty="0" smtClean="0">
                <a:latin typeface="Times New Roman" panose="02020603050405020304" pitchFamily="18" charset="0"/>
                <a:ea typeface="新細明體"/>
                <a:cs typeface="Times New Roman" panose="02020603050405020304" pitchFamily="18" charset="0"/>
              </a:rPr>
              <a:t>院</a:t>
            </a:r>
            <a:r>
              <a:rPr lang="zh-TW" altLang="en-US" dirty="0">
                <a:latin typeface="Times New Roman" panose="02020603050405020304" pitchFamily="18" charset="0"/>
                <a:ea typeface="新細明體"/>
                <a:cs typeface="Times New Roman" panose="02020603050405020304" pitchFamily="18" charset="0"/>
              </a:rPr>
              <a:t>會</a:t>
            </a:r>
            <a:r>
              <a:rPr lang="zh-TW" altLang="en-US" dirty="0" smtClean="0">
                <a:latin typeface="Times New Roman" panose="02020603050405020304" pitchFamily="18" charset="0"/>
                <a:ea typeface="新細明體"/>
                <a:cs typeface="Times New Roman" panose="02020603050405020304" pitchFamily="18" charset="0"/>
              </a:rPr>
              <a:t>有</a:t>
            </a:r>
            <a:r>
              <a:rPr lang="zh-TW" altLang="en-US" dirty="0" smtClean="0">
                <a:latin typeface="Times New Roman" panose="02020603050405020304" pitchFamily="18" charset="0"/>
                <a:ea typeface="新細明體"/>
                <a:cs typeface="Times New Roman" panose="02020603050405020304" pitchFamily="18" charset="0"/>
              </a:rPr>
              <a:t>比較多的研究資源與人力，包括會編列預算可以提出院內計畫，也因為評鑑的關係，需要有研究的產出，簡言之，需要有期刊論文</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cs typeface="Times New Roman" panose="02020603050405020304" pitchFamily="18" charset="0"/>
              </a:rPr>
              <a:t>想和醫院合作的對象其實不少</a:t>
            </a:r>
            <a:r>
              <a:rPr lang="zh-TW" altLang="en-US" dirty="0" smtClean="0">
                <a:latin typeface="Times New Roman" panose="02020603050405020304" pitchFamily="18" charset="0"/>
                <a:ea typeface="新細明體"/>
                <a:cs typeface="Times New Roman" panose="02020603050405020304" pitchFamily="18" charset="0"/>
              </a:rPr>
              <a:t>，醫學中心更多，並且醫師們也知道有</a:t>
            </a:r>
            <a:r>
              <a:rPr lang="en-US" altLang="zh-TW" dirty="0" smtClean="0">
                <a:latin typeface="Times New Roman" panose="02020603050405020304" pitchFamily="18" charset="0"/>
                <a:ea typeface="新細明體"/>
                <a:cs typeface="Times New Roman" panose="02020603050405020304" pitchFamily="18" charset="0"/>
              </a:rPr>
              <a:t>data</a:t>
            </a:r>
            <a:r>
              <a:rPr lang="zh-TW" altLang="en-US" dirty="0" smtClean="0">
                <a:latin typeface="Times New Roman" panose="02020603050405020304" pitchFamily="18" charset="0"/>
                <a:ea typeface="新細明體"/>
                <a:cs typeface="Times New Roman" panose="02020603050405020304" pitchFamily="18" charset="0"/>
              </a:rPr>
              <a:t>就有機會發論文</a:t>
            </a:r>
            <a:r>
              <a:rPr lang="zh-TW" altLang="en-US" dirty="0" smtClean="0">
                <a:latin typeface="新細明體"/>
                <a:ea typeface="新細明體"/>
                <a:cs typeface="Times New Roman" panose="02020603050405020304" pitchFamily="18" charset="0"/>
              </a:rPr>
              <a:t>，所以在溝通時非常的重要。此外，除非雙方本身就有些認識，不然通常醫院方面不會有太多的耐心，需要在一定時間內讓對方看到產出</a:t>
            </a:r>
            <a:endParaRPr lang="en-US" altLang="zh-TW" dirty="0" smtClean="0">
              <a:latin typeface="新細明體"/>
              <a:ea typeface="新細明體"/>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dirty="0"/>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4</a:t>
            </a:fld>
            <a:endParaRPr lang="zh-TW" altLang="en-US"/>
          </a:p>
        </p:txBody>
      </p:sp>
    </p:spTree>
    <p:extLst>
      <p:ext uri="{BB962C8B-B14F-4D97-AF65-F5344CB8AC3E}">
        <p14:creationId xmlns:p14="http://schemas.microsoft.com/office/powerpoint/2010/main" val="2121383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澄清綜合醫院中港</a:t>
            </a:r>
            <a:r>
              <a:rPr lang="zh-TW" altLang="en-US" dirty="0" smtClean="0">
                <a:latin typeface="Times New Roman" panose="02020603050405020304" pitchFamily="18" charset="0"/>
                <a:cs typeface="Times New Roman" panose="02020603050405020304" pitchFamily="18" charset="0"/>
              </a:rPr>
              <a:t>分院 </a:t>
            </a:r>
            <a:r>
              <a:rPr lang="en-US" altLang="zh-TW" dirty="0" smtClean="0">
                <a:latin typeface="Times New Roman" panose="02020603050405020304" pitchFamily="18" charset="0"/>
                <a:cs typeface="Times New Roman" panose="02020603050405020304" pitchFamily="18" charset="0"/>
              </a:rPr>
              <a:t>(2/5)</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ea typeface="新細明體"/>
                <a:cs typeface="Times New Roman" panose="02020603050405020304" pitchFamily="18" charset="0"/>
              </a:rPr>
              <a:t>期刊方面，通常至少是</a:t>
            </a:r>
            <a:r>
              <a:rPr lang="en-US" altLang="zh-TW" dirty="0" smtClean="0">
                <a:latin typeface="Times New Roman" panose="02020603050405020304" pitchFamily="18" charset="0"/>
                <a:ea typeface="新細明體"/>
                <a:cs typeface="Times New Roman" panose="02020603050405020304" pitchFamily="18" charset="0"/>
              </a:rPr>
              <a:t>EI</a:t>
            </a:r>
            <a:r>
              <a:rPr lang="zh-TW" altLang="en-US" dirty="0" smtClean="0">
                <a:latin typeface="Times New Roman" panose="02020603050405020304" pitchFamily="18" charset="0"/>
                <a:ea typeface="新細明體"/>
                <a:cs typeface="Times New Roman" panose="02020603050405020304" pitchFamily="18" charset="0"/>
              </a:rPr>
              <a:t>期刊以上，並且以</a:t>
            </a:r>
            <a:r>
              <a:rPr lang="en-US" altLang="zh-TW" dirty="0" smtClean="0">
                <a:latin typeface="Times New Roman" panose="02020603050405020304" pitchFamily="18" charset="0"/>
                <a:ea typeface="新細明體"/>
                <a:cs typeface="Times New Roman" panose="02020603050405020304" pitchFamily="18" charset="0"/>
              </a:rPr>
              <a:t>SCI/SSCI</a:t>
            </a:r>
            <a:r>
              <a:rPr lang="zh-TW" altLang="en-US" dirty="0" smtClean="0">
                <a:latin typeface="Times New Roman" panose="02020603050405020304" pitchFamily="18" charset="0"/>
                <a:ea typeface="新細明體"/>
                <a:cs typeface="Times New Roman" panose="02020603050405020304" pitchFamily="18" charset="0"/>
              </a:rPr>
              <a:t>期刊為佳</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ea typeface="新細明體"/>
                <a:cs typeface="Times New Roman" panose="02020603050405020304" pitchFamily="18" charset="0"/>
              </a:rPr>
              <a:t>盤點自己與研究團隊成員的能力與技術，慎選主題，建議一開始先做自己會比較容易熟悉且進入門檻低的</a:t>
            </a:r>
            <a:r>
              <a:rPr lang="en-US" altLang="zh-TW" dirty="0" smtClean="0">
                <a:latin typeface="Times New Roman" panose="02020603050405020304" pitchFamily="18" charset="0"/>
                <a:ea typeface="新細明體"/>
                <a:cs typeface="Times New Roman" panose="02020603050405020304" pitchFamily="18" charset="0"/>
              </a:rPr>
              <a:t>(Tackle the low hanging fruit</a:t>
            </a:r>
            <a:r>
              <a:rPr lang="en-US" altLang="zh-TW" dirty="0" smtClean="0">
                <a:latin typeface="Times New Roman" panose="02020603050405020304" pitchFamily="18" charset="0"/>
                <a:ea typeface="新細明體"/>
                <a:cs typeface="Times New Roman" panose="02020603050405020304" pitchFamily="18" charset="0"/>
              </a:rPr>
              <a:t>!)</a:t>
            </a:r>
          </a:p>
          <a:p>
            <a:r>
              <a:rPr lang="zh-TW" altLang="en-US" dirty="0">
                <a:latin typeface="Times New Roman" panose="02020603050405020304" pitchFamily="18" charset="0"/>
                <a:ea typeface="新細明體"/>
                <a:cs typeface="Times New Roman" panose="02020603050405020304" pitchFamily="18" charset="0"/>
              </a:rPr>
              <a:t>找尋有興趣的研究生</a:t>
            </a:r>
            <a:r>
              <a:rPr lang="zh-TW" altLang="en-US" dirty="0" smtClean="0">
                <a:latin typeface="Times New Roman" panose="02020603050405020304" pitchFamily="18" charset="0"/>
                <a:ea typeface="新細明體"/>
                <a:cs typeface="Times New Roman" panose="02020603050405020304" pitchFamily="18" charset="0"/>
              </a:rPr>
              <a:t>參與相關研究</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ea typeface="新細明體"/>
                <a:cs typeface="Times New Roman" panose="02020603050405020304" pitchFamily="18" charset="0"/>
              </a:rPr>
              <a:t>透過醫師或是行政主管與要研究的主題綁在一起去提院內計畫，至於</a:t>
            </a:r>
            <a:r>
              <a:rPr lang="en-US" altLang="zh-TW" dirty="0" smtClean="0">
                <a:latin typeface="Times New Roman" panose="02020603050405020304" pitchFamily="18" charset="0"/>
                <a:ea typeface="新細明體"/>
                <a:cs typeface="Times New Roman" panose="02020603050405020304" pitchFamily="18" charset="0"/>
              </a:rPr>
              <a:t>IRB</a:t>
            </a:r>
            <a:r>
              <a:rPr lang="zh-TW" altLang="en-US" dirty="0" smtClean="0">
                <a:latin typeface="Times New Roman" panose="02020603050405020304" pitchFamily="18" charset="0"/>
                <a:ea typeface="新細明體"/>
                <a:cs typeface="Times New Roman" panose="02020603050405020304" pitchFamily="18" charset="0"/>
              </a:rPr>
              <a:t>則以該醫院的優先</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smtClean="0">
                <a:latin typeface="Times New Roman" panose="02020603050405020304" pitchFamily="18" charset="0"/>
                <a:ea typeface="新細明體"/>
                <a:cs typeface="Times New Roman" panose="02020603050405020304" pitchFamily="18" charset="0"/>
              </a:rPr>
              <a:t>當時針對病人安全文化進行</a:t>
            </a:r>
            <a:r>
              <a:rPr lang="zh-TW" altLang="en-US" dirty="0" smtClean="0">
                <a:latin typeface="新細明體"/>
                <a:ea typeface="新細明體"/>
                <a:cs typeface="Times New Roman" panose="02020603050405020304" pitchFamily="18" charset="0"/>
              </a:rPr>
              <a:t>，利用統計分析進行，之後導入自己與團隊熟悉的工具或方法，若需要發放問卷，透過合作窗口協助。要常思考這樣做對醫院有何好處？雖然做純學術研究對醫院還是有幫助，</a:t>
            </a:r>
            <a:r>
              <a:rPr lang="zh-TW" altLang="en-US" dirty="0">
                <a:latin typeface="新細明體"/>
                <a:ea typeface="新細明體"/>
                <a:cs typeface="Times New Roman" panose="02020603050405020304" pitchFamily="18" charset="0"/>
              </a:rPr>
              <a:t>但</a:t>
            </a:r>
            <a:r>
              <a:rPr lang="zh-TW" altLang="en-US" dirty="0" smtClean="0">
                <a:latin typeface="新細明體"/>
                <a:ea typeface="新細明體"/>
                <a:cs typeface="Times New Roman" panose="02020603050405020304" pitchFamily="18" charset="0"/>
              </a:rPr>
              <a:t>若能幫助醫院找到問題，尋求改善則是更好的</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5</a:t>
            </a:fld>
            <a:endParaRPr lang="zh-TW" altLang="en-US"/>
          </a:p>
        </p:txBody>
      </p:sp>
    </p:spTree>
    <p:extLst>
      <p:ext uri="{BB962C8B-B14F-4D97-AF65-F5344CB8AC3E}">
        <p14:creationId xmlns:p14="http://schemas.microsoft.com/office/powerpoint/2010/main" val="95229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澄清綜合醫院中港</a:t>
            </a:r>
            <a:r>
              <a:rPr lang="zh-TW" altLang="en-US" dirty="0" smtClean="0">
                <a:latin typeface="Times New Roman" panose="02020603050405020304" pitchFamily="18" charset="0"/>
                <a:cs typeface="Times New Roman" panose="02020603050405020304" pitchFamily="18" charset="0"/>
              </a:rPr>
              <a:t>分院 </a:t>
            </a:r>
            <a:r>
              <a:rPr lang="en-US" altLang="zh-TW" dirty="0" smtClean="0">
                <a:latin typeface="Times New Roman" panose="02020603050405020304" pitchFamily="18" charset="0"/>
                <a:cs typeface="Times New Roman" panose="02020603050405020304" pitchFamily="18" charset="0"/>
              </a:rPr>
              <a:t>(3/5)</a:t>
            </a:r>
            <a:endParaRPr lang="zh-TW" altLang="en-US" dirty="0"/>
          </a:p>
        </p:txBody>
      </p:sp>
      <p:sp>
        <p:nvSpPr>
          <p:cNvPr id="3" name="內容版面配置區 2"/>
          <p:cNvSpPr>
            <a:spLocks noGrp="1"/>
          </p:cNvSpPr>
          <p:nvPr>
            <p:ph idx="1"/>
          </p:nvPr>
        </p:nvSpPr>
        <p:spPr/>
        <p:txBody>
          <a:bodyPr>
            <a:normAutofit/>
          </a:bodyPr>
          <a:lstStyle/>
          <a:p>
            <a:r>
              <a:rPr lang="zh-TW" altLang="en-US" dirty="0" smtClean="0">
                <a:latin typeface="Times New Roman" panose="02020603050405020304" pitchFamily="18" charset="0"/>
                <a:cs typeface="Times New Roman" panose="02020603050405020304" pitchFamily="18" charset="0"/>
              </a:rPr>
              <a:t>主要研究產出</a:t>
            </a:r>
            <a:endParaRPr lang="en-US" altLang="zh-TW" dirty="0" smtClean="0">
              <a:latin typeface="Times New Roman" panose="02020603050405020304" pitchFamily="18" charset="0"/>
              <a:cs typeface="Times New Roman" panose="02020603050405020304" pitchFamily="18" charset="0"/>
            </a:endParaRPr>
          </a:p>
          <a:p>
            <a:pPr lvl="1"/>
            <a:r>
              <a:rPr lang="en-US" altLang="zh-TW" sz="1400" dirty="0">
                <a:solidFill>
                  <a:srgbClr val="000000"/>
                </a:solidFill>
                <a:latin typeface="Times New Roman"/>
              </a:rPr>
              <a:t>Lee, Y.-C., </a:t>
            </a:r>
            <a:r>
              <a:rPr lang="en-US" altLang="zh-TW" sz="1400" dirty="0" err="1">
                <a:solidFill>
                  <a:srgbClr val="000000"/>
                </a:solidFill>
                <a:latin typeface="Times New Roman"/>
              </a:rPr>
              <a:t>Weng</a:t>
            </a:r>
            <a:r>
              <a:rPr lang="en-US" altLang="zh-TW" sz="1400" dirty="0">
                <a:solidFill>
                  <a:srgbClr val="000000"/>
                </a:solidFill>
                <a:latin typeface="Times New Roman"/>
              </a:rPr>
              <a:t>, S.-J., Stanworth, J.O., Hsieh, L.-P., and</a:t>
            </a:r>
            <a:r>
              <a:rPr lang="en-US" altLang="zh-TW" sz="1400" b="1" dirty="0">
                <a:solidFill>
                  <a:srgbClr val="000000"/>
                </a:solidFill>
                <a:latin typeface="Times New Roman"/>
              </a:rPr>
              <a:t> </a:t>
            </a:r>
            <a:r>
              <a:rPr lang="en-US" altLang="zh-TW" sz="1400" dirty="0">
                <a:solidFill>
                  <a:srgbClr val="000000"/>
                </a:solidFill>
                <a:latin typeface="Times New Roman"/>
              </a:rPr>
              <a:t>Wu, H.-H., “Identifying Critical Dimensions and </a:t>
            </a:r>
            <a:r>
              <a:rPr lang="en-US" altLang="zh-TW" sz="1400" dirty="0">
                <a:latin typeface="Times New Roman"/>
              </a:rPr>
              <a:t>Causal Relationships of Patient Safety Culture in Taiwan,” </a:t>
            </a:r>
            <a:r>
              <a:rPr lang="en-US" altLang="zh-TW" sz="1400" i="1" dirty="0">
                <a:latin typeface="Times New Roman"/>
              </a:rPr>
              <a:t>Journal of Medical Imaging and Health Informatics</a:t>
            </a:r>
            <a:r>
              <a:rPr lang="en-US" altLang="zh-TW" sz="1400" dirty="0">
                <a:latin typeface="Times New Roman"/>
              </a:rPr>
              <a:t>, 5(5), 995-1000, 2015.</a:t>
            </a:r>
            <a:r>
              <a:rPr lang="en-US" altLang="zh-TW" sz="1400" b="1" dirty="0">
                <a:solidFill>
                  <a:srgbClr val="0000FF"/>
                </a:solidFill>
                <a:latin typeface="Times New Roman"/>
              </a:rPr>
              <a:t> (SCI</a:t>
            </a:r>
            <a:r>
              <a:rPr lang="en-US" altLang="zh-TW" sz="1400" b="1" dirty="0" smtClean="0">
                <a:solidFill>
                  <a:srgbClr val="0000FF"/>
                </a:solidFill>
                <a:latin typeface="Times New Roman"/>
              </a:rPr>
              <a:t>)</a:t>
            </a:r>
          </a:p>
          <a:p>
            <a:pPr lvl="1"/>
            <a:r>
              <a:rPr lang="en-US" altLang="zh-TW" sz="1400" dirty="0">
                <a:solidFill>
                  <a:srgbClr val="000000"/>
                </a:solidFill>
                <a:latin typeface="Times New Roman"/>
              </a:rPr>
              <a:t>Lee, Y.-C., </a:t>
            </a:r>
            <a:r>
              <a:rPr lang="en-US" altLang="zh-TW" sz="1400" dirty="0" err="1">
                <a:solidFill>
                  <a:srgbClr val="000000"/>
                </a:solidFill>
                <a:latin typeface="Times New Roman"/>
              </a:rPr>
              <a:t>Weng</a:t>
            </a:r>
            <a:r>
              <a:rPr lang="en-US" altLang="zh-TW" sz="1400" dirty="0">
                <a:solidFill>
                  <a:srgbClr val="000000"/>
                </a:solidFill>
                <a:latin typeface="Times New Roman"/>
              </a:rPr>
              <a:t>, S.-J., Hsieh, L.P., and</a:t>
            </a:r>
            <a:r>
              <a:rPr lang="en-US" altLang="zh-TW" sz="1400" b="1" dirty="0">
                <a:solidFill>
                  <a:srgbClr val="000000"/>
                </a:solidFill>
                <a:latin typeface="Times New Roman"/>
              </a:rPr>
              <a:t> </a:t>
            </a:r>
            <a:r>
              <a:rPr lang="en-US" altLang="zh-TW" sz="1400" dirty="0">
                <a:solidFill>
                  <a:srgbClr val="000000"/>
                </a:solidFill>
                <a:latin typeface="Times New Roman"/>
              </a:rPr>
              <a:t>Wu, H.-H., “Identifying Critical Dimensions of the Chinese Version of Hospital Survey on Patient Safety Culture </a:t>
            </a:r>
            <a:r>
              <a:rPr lang="en-US" altLang="zh-TW" sz="1400" dirty="0">
                <a:latin typeface="Times New Roman"/>
              </a:rPr>
              <a:t>in Taiwan from A Systematic Viewpoint,” </a:t>
            </a:r>
            <a:r>
              <a:rPr lang="en-US" altLang="zh-TW" sz="1400" i="1" dirty="0">
                <a:latin typeface="Times New Roman"/>
              </a:rPr>
              <a:t>Journal of Medical Imaging and Health Informatics</a:t>
            </a:r>
            <a:r>
              <a:rPr lang="en-US" altLang="zh-TW" sz="1400" dirty="0">
                <a:latin typeface="Times New Roman"/>
              </a:rPr>
              <a:t>, 5(7), 1420-1428, 2015.</a:t>
            </a:r>
            <a:r>
              <a:rPr lang="en-US" altLang="zh-TW" sz="1400" b="1" dirty="0">
                <a:solidFill>
                  <a:srgbClr val="0000FF"/>
                </a:solidFill>
                <a:latin typeface="Times New Roman"/>
              </a:rPr>
              <a:t> (SCI</a:t>
            </a:r>
            <a:r>
              <a:rPr lang="en-US" altLang="zh-TW" sz="1400" b="1" dirty="0" smtClean="0">
                <a:solidFill>
                  <a:srgbClr val="0000FF"/>
                </a:solidFill>
                <a:latin typeface="Times New Roman"/>
              </a:rPr>
              <a:t>)</a:t>
            </a:r>
          </a:p>
          <a:p>
            <a:pPr lvl="1"/>
            <a:r>
              <a:rPr lang="en-US" altLang="zh-TW" sz="1400" dirty="0">
                <a:solidFill>
                  <a:srgbClr val="000000"/>
                </a:solidFill>
                <a:latin typeface="Times New Roman"/>
              </a:rPr>
              <a:t>Lee, Y.-C., Huang, S.-C., Huang, C.-H., and Wu, H.-H., “A New Approach to Identify High Burnout Medical Staffs by Kernel K-Means Cluster Analysis in A Regional Teaching Hospital in Taiwan,” </a:t>
            </a:r>
            <a:r>
              <a:rPr lang="en-US" altLang="zh-TW" sz="1400" i="1" dirty="0">
                <a:solidFill>
                  <a:srgbClr val="000000"/>
                </a:solidFill>
                <a:latin typeface="Times New Roman"/>
              </a:rPr>
              <a:t>Inquiry</a:t>
            </a:r>
            <a:r>
              <a:rPr lang="en-US" altLang="zh-TW" sz="1400" dirty="0">
                <a:solidFill>
                  <a:srgbClr val="000000"/>
                </a:solidFill>
                <a:latin typeface="Times New Roman"/>
              </a:rPr>
              <a:t>, 53, 0046958016679306, 2016. </a:t>
            </a:r>
            <a:r>
              <a:rPr lang="en-US" altLang="zh-TW" sz="1400" b="1" dirty="0">
                <a:solidFill>
                  <a:srgbClr val="0000FF"/>
                </a:solidFill>
                <a:latin typeface="Times New Roman"/>
              </a:rPr>
              <a:t>(</a:t>
            </a:r>
            <a:r>
              <a:rPr lang="en-US" altLang="zh-TW" sz="1400" b="1" dirty="0" smtClean="0">
                <a:solidFill>
                  <a:srgbClr val="0000FF"/>
                </a:solidFill>
                <a:latin typeface="Times New Roman"/>
              </a:rPr>
              <a:t>SSCI)</a:t>
            </a:r>
          </a:p>
          <a:p>
            <a:pPr lvl="1"/>
            <a:r>
              <a:rPr lang="en-US" altLang="zh-TW" sz="1400" dirty="0">
                <a:solidFill>
                  <a:srgbClr val="000000"/>
                </a:solidFill>
                <a:latin typeface="Times New Roman"/>
              </a:rPr>
              <a:t>Lee, Y.-C., Shieh, J.-I, Huang, C.-H., Wang, C.Y., and Wu, H.-H., “Analyzing Patient Safety Culture from Viewpoints of Physicians and Nurses - A Case of A Regional Teaching Hospital in Taiwan,” </a:t>
            </a:r>
            <a:r>
              <a:rPr lang="en-US" altLang="zh-TW" sz="1400" i="1" dirty="0">
                <a:solidFill>
                  <a:srgbClr val="000000"/>
                </a:solidFill>
                <a:latin typeface="Times New Roman"/>
              </a:rPr>
              <a:t>Journal for Healthcare Quality</a:t>
            </a:r>
            <a:r>
              <a:rPr lang="en-US" altLang="zh-TW" sz="1400" dirty="0">
                <a:solidFill>
                  <a:srgbClr val="000000"/>
                </a:solidFill>
                <a:latin typeface="Times New Roman"/>
              </a:rPr>
              <a:t>, 39(5), 294-306, 2017. </a:t>
            </a:r>
            <a:r>
              <a:rPr lang="en-US" altLang="zh-TW" sz="1400" b="1" dirty="0">
                <a:solidFill>
                  <a:srgbClr val="0000FF"/>
                </a:solidFill>
                <a:latin typeface="Times New Roman"/>
              </a:rPr>
              <a:t>(SSCI</a:t>
            </a:r>
            <a:r>
              <a:rPr lang="en-US" altLang="zh-TW" sz="1400" b="1" dirty="0" smtClean="0">
                <a:solidFill>
                  <a:srgbClr val="0000FF"/>
                </a:solidFill>
                <a:latin typeface="Times New Roman"/>
              </a:rPr>
              <a:t>)</a:t>
            </a:r>
          </a:p>
          <a:p>
            <a:pPr lvl="1"/>
            <a:r>
              <a:rPr lang="en-US" altLang="zh-TW" sz="1400" dirty="0">
                <a:solidFill>
                  <a:srgbClr val="000000"/>
                </a:solidFill>
                <a:latin typeface="Times New Roman"/>
              </a:rPr>
              <a:t>Huang, C.-H., Wu, H.-H., Chou, C.Y., Dai, H., and Lee, Y.-C., “</a:t>
            </a:r>
            <a:r>
              <a:rPr lang="en-US" altLang="zh-TW" sz="1400" dirty="0">
                <a:latin typeface="Times New Roman"/>
              </a:rPr>
              <a:t>What We Should Know about Patient Safety Culture: The Perceptions of Physicians and Nurses in a Case Hospital</a:t>
            </a:r>
            <a:r>
              <a:rPr lang="en-US" altLang="zh-TW" sz="1400" dirty="0">
                <a:solidFill>
                  <a:srgbClr val="000000"/>
                </a:solidFill>
                <a:latin typeface="Times New Roman"/>
              </a:rPr>
              <a:t>,” </a:t>
            </a:r>
            <a:r>
              <a:rPr lang="en-US" altLang="zh-TW" sz="1400" i="1" dirty="0">
                <a:solidFill>
                  <a:srgbClr val="000000"/>
                </a:solidFill>
                <a:latin typeface="Times New Roman"/>
              </a:rPr>
              <a:t>Iranian Journal of Public Health</a:t>
            </a:r>
            <a:r>
              <a:rPr lang="en-US" altLang="zh-TW" sz="1400" dirty="0">
                <a:solidFill>
                  <a:srgbClr val="000000"/>
                </a:solidFill>
                <a:latin typeface="Times New Roman"/>
              </a:rPr>
              <a:t>, 2017. </a:t>
            </a:r>
            <a:r>
              <a:rPr lang="en-US" altLang="zh-TW" sz="1400" b="1" dirty="0">
                <a:solidFill>
                  <a:srgbClr val="0000FF"/>
                </a:solidFill>
                <a:latin typeface="Times New Roman"/>
              </a:rPr>
              <a:t>(SSCI</a:t>
            </a:r>
            <a:r>
              <a:rPr lang="en-US" altLang="zh-TW" sz="1400" b="1" dirty="0" smtClean="0">
                <a:solidFill>
                  <a:srgbClr val="0000FF"/>
                </a:solidFill>
                <a:latin typeface="Times New Roman"/>
              </a:rPr>
              <a:t>)</a:t>
            </a:r>
          </a:p>
          <a:p>
            <a:pPr lvl="1"/>
            <a:r>
              <a:rPr lang="en-US" altLang="zh-TW" sz="1400" dirty="0">
                <a:solidFill>
                  <a:srgbClr val="000000"/>
                </a:solidFill>
                <a:latin typeface="Times New Roman"/>
              </a:rPr>
              <a:t>Hsieh, W.-L., Lee, Y.-C., Huang, C.-H., Wu, H.-H., and </a:t>
            </a:r>
            <a:r>
              <a:rPr lang="en-US" altLang="zh-TW" sz="1400" dirty="0" err="1">
                <a:solidFill>
                  <a:srgbClr val="000000"/>
                </a:solidFill>
                <a:latin typeface="Times New Roman"/>
              </a:rPr>
              <a:t>Weng</a:t>
            </a:r>
            <a:r>
              <a:rPr lang="en-US" altLang="zh-TW" sz="1400" dirty="0">
                <a:solidFill>
                  <a:srgbClr val="000000"/>
                </a:solidFill>
                <a:latin typeface="Times New Roman"/>
              </a:rPr>
              <a:t>, S.-J., “Revisit Employee Satisfaction Scale: A Case Study of the Regional Teaching Hospital,” </a:t>
            </a:r>
            <a:r>
              <a:rPr lang="en-US" altLang="zh-TW" sz="1400" i="1" dirty="0">
                <a:solidFill>
                  <a:srgbClr val="000000"/>
                </a:solidFill>
                <a:latin typeface="Times New Roman"/>
              </a:rPr>
              <a:t>Total Quality Management &amp; Business Excellence</a:t>
            </a:r>
            <a:r>
              <a:rPr lang="en-US" altLang="zh-TW" sz="1400" dirty="0">
                <a:solidFill>
                  <a:srgbClr val="000000"/>
                </a:solidFill>
                <a:latin typeface="Times New Roman"/>
              </a:rPr>
              <a:t>, 2017. </a:t>
            </a:r>
            <a:r>
              <a:rPr lang="en-US" altLang="zh-TW" sz="1400" b="1" dirty="0">
                <a:solidFill>
                  <a:srgbClr val="0000FF"/>
                </a:solidFill>
                <a:latin typeface="Times New Roman"/>
              </a:rPr>
              <a:t>(SSCI)</a:t>
            </a:r>
            <a:endParaRPr lang="zh-TW" altLang="en-US" sz="1400"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6</a:t>
            </a:fld>
            <a:endParaRPr lang="zh-TW" altLang="en-US"/>
          </a:p>
        </p:txBody>
      </p:sp>
    </p:spTree>
    <p:extLst>
      <p:ext uri="{BB962C8B-B14F-4D97-AF65-F5344CB8AC3E}">
        <p14:creationId xmlns:p14="http://schemas.microsoft.com/office/powerpoint/2010/main" val="697575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澄清綜合醫院中港</a:t>
            </a:r>
            <a:r>
              <a:rPr lang="zh-TW" altLang="en-US" dirty="0" smtClean="0">
                <a:latin typeface="Times New Roman" panose="02020603050405020304" pitchFamily="18" charset="0"/>
                <a:cs typeface="Times New Roman" panose="02020603050405020304" pitchFamily="18" charset="0"/>
              </a:rPr>
              <a:t>分院 </a:t>
            </a:r>
            <a:r>
              <a:rPr lang="en-US" altLang="zh-TW" dirty="0" smtClean="0">
                <a:latin typeface="Times New Roman" panose="02020603050405020304" pitchFamily="18" charset="0"/>
                <a:cs typeface="Times New Roman" panose="02020603050405020304" pitchFamily="18" charset="0"/>
              </a:rPr>
              <a:t>(4/5)</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cs typeface="Times New Roman" panose="02020603050405020304" pitchFamily="18" charset="0"/>
              </a:rPr>
              <a:t>後來我們也和一位家醫科醫師</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主任合作</a:t>
            </a:r>
            <a:r>
              <a:rPr lang="zh-TW" altLang="en-US" dirty="0" smtClean="0">
                <a:latin typeface="Times New Roman" panose="02020603050405020304" pitchFamily="18" charset="0"/>
                <a:ea typeface="新細明體"/>
                <a:cs typeface="Times New Roman" panose="02020603050405020304" pitchFamily="18" charset="0"/>
              </a:rPr>
              <a:t>，針對低密度膽固醇</a:t>
            </a:r>
            <a:r>
              <a:rPr lang="en-US" altLang="zh-TW" dirty="0" smtClean="0">
                <a:latin typeface="Times New Roman" panose="02020603050405020304" pitchFamily="18" charset="0"/>
                <a:ea typeface="新細明體"/>
                <a:cs typeface="Times New Roman" panose="02020603050405020304" pitchFamily="18" charset="0"/>
              </a:rPr>
              <a:t>(LDL-c)</a:t>
            </a:r>
            <a:r>
              <a:rPr lang="zh-TW" altLang="en-US" dirty="0" smtClean="0">
                <a:latin typeface="Times New Roman" panose="02020603050405020304" pitchFamily="18" charset="0"/>
                <a:ea typeface="新細明體"/>
                <a:cs typeface="Times New Roman" panose="02020603050405020304" pitchFamily="18" charset="0"/>
              </a:rPr>
              <a:t>的預測值做研究</a:t>
            </a:r>
            <a:endParaRPr lang="en-US" altLang="zh-TW" dirty="0" smtClean="0">
              <a:latin typeface="Times New Roman" panose="02020603050405020304" pitchFamily="18" charset="0"/>
              <a:ea typeface="新細明體"/>
              <a:cs typeface="Times New Roman" panose="02020603050405020304" pitchFamily="18" charset="0"/>
            </a:endParaRPr>
          </a:p>
          <a:p>
            <a:pPr lvl="1"/>
            <a:r>
              <a:rPr lang="zh-TW" altLang="en-US" dirty="0">
                <a:latin typeface="Times New Roman" panose="02020603050405020304" pitchFamily="18" charset="0"/>
                <a:ea typeface="新細明體"/>
                <a:cs typeface="Times New Roman" panose="02020603050405020304" pitchFamily="18" charset="0"/>
              </a:rPr>
              <a:t>多種預測</a:t>
            </a:r>
            <a:r>
              <a:rPr lang="zh-TW" altLang="en-US" dirty="0" smtClean="0">
                <a:latin typeface="Times New Roman" panose="02020603050405020304" pitchFamily="18" charset="0"/>
                <a:ea typeface="新細明體"/>
                <a:cs typeface="Times New Roman" panose="02020603050405020304" pitchFamily="18" charset="0"/>
              </a:rPr>
              <a:t>模式都宣稱自己的很準</a:t>
            </a:r>
            <a:endParaRPr lang="en-US" altLang="zh-TW" dirty="0" smtClean="0">
              <a:latin typeface="Times New Roman" panose="02020603050405020304" pitchFamily="18" charset="0"/>
              <a:ea typeface="新細明體"/>
              <a:cs typeface="Times New Roman" panose="02020603050405020304" pitchFamily="18" charset="0"/>
            </a:endParaRPr>
          </a:p>
          <a:p>
            <a:pPr lvl="1"/>
            <a:r>
              <a:rPr lang="zh-TW" altLang="en-US" dirty="0">
                <a:latin typeface="Times New Roman" panose="02020603050405020304" pitchFamily="18" charset="0"/>
                <a:ea typeface="新細明體"/>
                <a:cs typeface="Times New Roman" panose="02020603050405020304" pitchFamily="18" charset="0"/>
              </a:rPr>
              <a:t>來</a:t>
            </a:r>
            <a:r>
              <a:rPr lang="zh-TW" altLang="en-US" dirty="0" smtClean="0">
                <a:latin typeface="Times New Roman" panose="02020603050405020304" pitchFamily="18" charset="0"/>
                <a:ea typeface="新細明體"/>
                <a:cs typeface="Times New Roman" panose="02020603050405020304" pitchFamily="18" charset="0"/>
              </a:rPr>
              <a:t>測</a:t>
            </a:r>
            <a:r>
              <a:rPr lang="en-US" altLang="zh-TW" dirty="0" smtClean="0">
                <a:latin typeface="Times New Roman" panose="02020603050405020304" pitchFamily="18" charset="0"/>
                <a:ea typeface="新細明體"/>
                <a:cs typeface="Times New Roman" panose="02020603050405020304" pitchFamily="18" charset="0"/>
              </a:rPr>
              <a:t>LDL-c</a:t>
            </a:r>
            <a:r>
              <a:rPr lang="zh-TW" altLang="en-US" dirty="0" smtClean="0">
                <a:latin typeface="Times New Roman" panose="02020603050405020304" pitchFamily="18" charset="0"/>
                <a:ea typeface="新細明體"/>
                <a:cs typeface="Times New Roman" panose="02020603050405020304" pitchFamily="18" charset="0"/>
              </a:rPr>
              <a:t>的人員之人口統計變數相當的多元</a:t>
            </a:r>
            <a:r>
              <a:rPr lang="zh-TW" altLang="en-US" dirty="0" smtClean="0">
                <a:latin typeface="新細明體"/>
                <a:ea typeface="新細明體"/>
                <a:cs typeface="Times New Roman" panose="02020603050405020304" pitchFamily="18" charset="0"/>
              </a:rPr>
              <a:t>，如不同的年齡層與性別</a:t>
            </a:r>
            <a:endParaRPr lang="en-US" altLang="zh-TW" dirty="0" smtClean="0">
              <a:latin typeface="新細明體"/>
              <a:ea typeface="新細明體"/>
              <a:cs typeface="Times New Roman" panose="02020603050405020304" pitchFamily="18" charset="0"/>
            </a:endParaRPr>
          </a:p>
          <a:p>
            <a:pPr lvl="1"/>
            <a:r>
              <a:rPr lang="zh-TW" altLang="en-US" dirty="0" smtClean="0">
                <a:latin typeface="新細明體"/>
                <a:ea typeface="新細明體"/>
                <a:cs typeface="Times New Roman" panose="02020603050405020304" pitchFamily="18" charset="0"/>
              </a:rPr>
              <a:t>後來我的思考是，我們是否可以針對不同的性別與年齡組合提出建議，了解哪種</a:t>
            </a:r>
            <a:r>
              <a:rPr lang="en-US" altLang="zh-TW" dirty="0" smtClean="0">
                <a:latin typeface="新細明體"/>
                <a:ea typeface="新細明體"/>
                <a:cs typeface="Times New Roman" panose="02020603050405020304" pitchFamily="18" charset="0"/>
              </a:rPr>
              <a:t>(</a:t>
            </a:r>
            <a:r>
              <a:rPr lang="zh-TW" altLang="en-US" dirty="0" smtClean="0">
                <a:latin typeface="新細明體"/>
                <a:ea typeface="新細明體"/>
                <a:cs typeface="Times New Roman" panose="02020603050405020304" pitchFamily="18" charset="0"/>
              </a:rPr>
              <a:t>些</a:t>
            </a:r>
            <a:r>
              <a:rPr lang="en-US" altLang="zh-TW" dirty="0" smtClean="0">
                <a:latin typeface="新細明體"/>
                <a:ea typeface="新細明體"/>
                <a:cs typeface="Times New Roman" panose="02020603050405020304" pitchFamily="18" charset="0"/>
              </a:rPr>
              <a:t>)</a:t>
            </a:r>
            <a:r>
              <a:rPr lang="zh-TW" altLang="en-US" dirty="0" smtClean="0">
                <a:latin typeface="新細明體"/>
                <a:ea typeface="新細明體"/>
                <a:cs typeface="Times New Roman" panose="02020603050405020304" pitchFamily="18" charset="0"/>
              </a:rPr>
              <a:t>預測模式較為適合</a:t>
            </a:r>
            <a:endParaRPr lang="en-US" altLang="zh-TW" dirty="0" smtClean="0">
              <a:latin typeface="新細明體"/>
              <a:ea typeface="新細明體"/>
              <a:cs typeface="Times New Roman" panose="02020603050405020304" pitchFamily="18" charset="0"/>
            </a:endParaRPr>
          </a:p>
          <a:p>
            <a:pPr lvl="1"/>
            <a:r>
              <a:rPr lang="zh-TW" altLang="en-US" dirty="0">
                <a:latin typeface="新細明體"/>
                <a:ea typeface="新細明體"/>
                <a:cs typeface="Times New Roman" panose="02020603050405020304" pitchFamily="18" charset="0"/>
              </a:rPr>
              <a:t>跟人有關的</a:t>
            </a:r>
            <a:r>
              <a:rPr lang="zh-TW" altLang="en-US" dirty="0" smtClean="0">
                <a:latin typeface="新細明體"/>
                <a:ea typeface="新細明體"/>
                <a:cs typeface="Times New Roman" panose="02020603050405020304" pitchFamily="18" charset="0"/>
              </a:rPr>
              <a:t>預測，高估可能會比低估來得好，讓人們能夠多注意</a:t>
            </a:r>
            <a:endParaRPr lang="en-US" altLang="zh-TW" dirty="0" smtClean="0">
              <a:latin typeface="新細明體"/>
              <a:ea typeface="新細明體"/>
              <a:cs typeface="Times New Roman" panose="02020603050405020304" pitchFamily="18" charset="0"/>
            </a:endParaRPr>
          </a:p>
          <a:p>
            <a:pPr lvl="1"/>
            <a:r>
              <a:rPr lang="zh-TW" altLang="en-US" dirty="0">
                <a:latin typeface="新細明體"/>
                <a:ea typeface="新細明體"/>
                <a:cs typeface="Times New Roman" panose="02020603050405020304" pitchFamily="18" charset="0"/>
              </a:rPr>
              <a:t>對醫師的好處</a:t>
            </a:r>
            <a:r>
              <a:rPr lang="zh-TW" altLang="en-US" dirty="0" smtClean="0">
                <a:latin typeface="新細明體"/>
                <a:ea typeface="新細明體"/>
                <a:cs typeface="Times New Roman" panose="02020603050405020304" pitchFamily="18" charset="0"/>
              </a:rPr>
              <a:t>在於只要有人走進來，只要知道性別與年齡等資料，就知道應該採用何種預測模式較</a:t>
            </a:r>
            <a:r>
              <a:rPr lang="en-US" altLang="zh-TW" dirty="0" smtClean="0">
                <a:latin typeface="新細明體"/>
                <a:ea typeface="新細明體"/>
                <a:cs typeface="Times New Roman" panose="02020603050405020304" pitchFamily="18" charset="0"/>
              </a:rPr>
              <a:t>(</a:t>
            </a:r>
            <a:r>
              <a:rPr lang="zh-TW" altLang="en-US" dirty="0" smtClean="0">
                <a:latin typeface="新細明體"/>
                <a:ea typeface="新細明體"/>
                <a:cs typeface="Times New Roman" panose="02020603050405020304" pitchFamily="18" charset="0"/>
              </a:rPr>
              <a:t>最</a:t>
            </a:r>
            <a:r>
              <a:rPr lang="en-US" altLang="zh-TW" dirty="0" smtClean="0">
                <a:latin typeface="新細明體"/>
                <a:ea typeface="新細明體"/>
                <a:cs typeface="Times New Roman" panose="02020603050405020304" pitchFamily="18" charset="0"/>
              </a:rPr>
              <a:t>)</a:t>
            </a:r>
            <a:r>
              <a:rPr lang="zh-TW" altLang="en-US" dirty="0" smtClean="0">
                <a:latin typeface="新細明體"/>
                <a:ea typeface="新細明體"/>
                <a:cs typeface="Times New Roman" panose="02020603050405020304" pitchFamily="18" charset="0"/>
              </a:rPr>
              <a:t>佳</a:t>
            </a:r>
            <a:endParaRPr lang="en-US" altLang="zh-TW" dirty="0" smtClean="0">
              <a:latin typeface="新細明體"/>
              <a:ea typeface="新細明體"/>
              <a:cs typeface="Times New Roman" panose="02020603050405020304" pitchFamily="18" charset="0"/>
            </a:endParaRPr>
          </a:p>
          <a:p>
            <a:r>
              <a:rPr lang="zh-TW" altLang="en-US" dirty="0" smtClean="0">
                <a:latin typeface="Times New Roman" panose="02020603050405020304" pitchFamily="18" charset="0"/>
                <a:cs typeface="Times New Roman" panose="02020603050405020304" pitchFamily="18" charset="0"/>
              </a:rPr>
              <a:t>也和相同一位醫師做失眠的相關研究</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7</a:t>
            </a:fld>
            <a:endParaRPr lang="zh-TW" altLang="en-US"/>
          </a:p>
        </p:txBody>
      </p:sp>
    </p:spTree>
    <p:extLst>
      <p:ext uri="{BB962C8B-B14F-4D97-AF65-F5344CB8AC3E}">
        <p14:creationId xmlns:p14="http://schemas.microsoft.com/office/powerpoint/2010/main" val="3336516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澄清綜合醫院中港</a:t>
            </a:r>
            <a:r>
              <a:rPr lang="zh-TW" altLang="en-US" dirty="0" smtClean="0">
                <a:latin typeface="Times New Roman" panose="02020603050405020304" pitchFamily="18" charset="0"/>
                <a:cs typeface="Times New Roman" panose="02020603050405020304" pitchFamily="18" charset="0"/>
              </a:rPr>
              <a:t>分院 </a:t>
            </a:r>
            <a:r>
              <a:rPr lang="en-US" altLang="zh-TW" dirty="0" smtClean="0">
                <a:latin typeface="Times New Roman" panose="02020603050405020304" pitchFamily="18" charset="0"/>
                <a:cs typeface="Times New Roman" panose="02020603050405020304" pitchFamily="18" charset="0"/>
              </a:rPr>
              <a:t>(5/5)</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cs typeface="Times New Roman" panose="02020603050405020304" pitchFamily="18" charset="0"/>
              </a:rPr>
              <a:t>研究產出</a:t>
            </a:r>
            <a:endParaRPr lang="en-US" altLang="zh-TW" dirty="0" smtClean="0">
              <a:latin typeface="Times New Roman" panose="02020603050405020304" pitchFamily="18" charset="0"/>
              <a:cs typeface="Times New Roman" panose="02020603050405020304" pitchFamily="18" charset="0"/>
            </a:endParaRPr>
          </a:p>
          <a:p>
            <a:pPr lvl="1"/>
            <a:r>
              <a:rPr lang="en-US" altLang="zh-TW" dirty="0">
                <a:solidFill>
                  <a:srgbClr val="000000"/>
                </a:solidFill>
                <a:latin typeface="Times New Roman"/>
              </a:rPr>
              <a:t>Tsai, C.-H., Wu, H.-H., and </a:t>
            </a:r>
            <a:r>
              <a:rPr lang="en-US" altLang="zh-TW" dirty="0" err="1">
                <a:solidFill>
                  <a:srgbClr val="000000"/>
                </a:solidFill>
                <a:latin typeface="Times New Roman"/>
              </a:rPr>
              <a:t>Weng</a:t>
            </a:r>
            <a:r>
              <a:rPr lang="en-US" altLang="zh-TW" dirty="0">
                <a:solidFill>
                  <a:srgbClr val="000000"/>
                </a:solidFill>
                <a:latin typeface="Times New Roman"/>
              </a:rPr>
              <a:t>, S.-J., “Comparison of Various Formulae for Estimating Low-Density Lipoprotein Cholesterol by A Combination </a:t>
            </a:r>
            <a:r>
              <a:rPr lang="en-US" altLang="zh-TW" dirty="0" smtClean="0">
                <a:solidFill>
                  <a:srgbClr val="000000"/>
                </a:solidFill>
                <a:latin typeface="Times New Roman"/>
              </a:rPr>
              <a:t>of </a:t>
            </a:r>
            <a:r>
              <a:rPr lang="en-US" altLang="zh-TW" dirty="0">
                <a:solidFill>
                  <a:srgbClr val="000000"/>
                </a:solidFill>
                <a:latin typeface="Times New Roman"/>
              </a:rPr>
              <a:t>Ages and Genders in Taiwanese Adults,” </a:t>
            </a:r>
            <a:r>
              <a:rPr lang="en-US" altLang="zh-TW" i="1" dirty="0">
                <a:solidFill>
                  <a:srgbClr val="000000"/>
                </a:solidFill>
                <a:latin typeface="Times New Roman"/>
              </a:rPr>
              <a:t>BMC Cardiovascular Disorders</a:t>
            </a:r>
            <a:r>
              <a:rPr lang="en-US" altLang="zh-TW" dirty="0">
                <a:solidFill>
                  <a:srgbClr val="000000"/>
                </a:solidFill>
                <a:latin typeface="Times New Roman"/>
              </a:rPr>
              <a:t>, 14, 113, 2014. </a:t>
            </a:r>
            <a:r>
              <a:rPr lang="en-US" altLang="zh-TW" b="1" dirty="0">
                <a:solidFill>
                  <a:srgbClr val="0000FF"/>
                </a:solidFill>
                <a:latin typeface="Times New Roman"/>
              </a:rPr>
              <a:t>(SCI</a:t>
            </a:r>
            <a:r>
              <a:rPr lang="en-US" altLang="zh-TW" b="1" dirty="0" smtClean="0">
                <a:solidFill>
                  <a:srgbClr val="0000FF"/>
                </a:solidFill>
                <a:latin typeface="Times New Roman"/>
              </a:rPr>
              <a:t>)</a:t>
            </a:r>
          </a:p>
          <a:p>
            <a:pPr lvl="1"/>
            <a:r>
              <a:rPr lang="zh-TW" altLang="en-US" dirty="0">
                <a:solidFill>
                  <a:srgbClr val="000000"/>
                </a:solidFill>
                <a:latin typeface="Times New Roman"/>
              </a:rPr>
              <a:t>蔡崇煌、翁紹仁、周駿安、吳信宏、洪偉展， 「</a:t>
            </a:r>
            <a:r>
              <a:rPr lang="zh-TW" altLang="en-US" dirty="0">
                <a:latin typeface="Times New Roman"/>
              </a:rPr>
              <a:t>運用</a:t>
            </a:r>
            <a:r>
              <a:rPr lang="en-US" altLang="zh-TW" dirty="0">
                <a:latin typeface="Times New Roman"/>
              </a:rPr>
              <a:t>C4.5</a:t>
            </a:r>
            <a:r>
              <a:rPr lang="zh-TW" altLang="en-US" dirty="0">
                <a:latin typeface="Times New Roman"/>
              </a:rPr>
              <a:t>決策樹分析失眠問題</a:t>
            </a:r>
            <a:r>
              <a:rPr lang="zh-TW" altLang="en-US" dirty="0">
                <a:solidFill>
                  <a:srgbClr val="000000"/>
                </a:solidFill>
                <a:latin typeface="Times New Roman"/>
              </a:rPr>
              <a:t>」，台灣公共衛生雜誌，</a:t>
            </a:r>
            <a:r>
              <a:rPr lang="en-US" altLang="zh-TW" dirty="0">
                <a:solidFill>
                  <a:srgbClr val="000000"/>
                </a:solidFill>
                <a:latin typeface="Times New Roman"/>
              </a:rPr>
              <a:t>2017</a:t>
            </a:r>
            <a:r>
              <a:rPr lang="zh-TW" altLang="en-US" dirty="0">
                <a:solidFill>
                  <a:srgbClr val="000000"/>
                </a:solidFill>
                <a:latin typeface="Times New Roman"/>
              </a:rPr>
              <a:t>。</a:t>
            </a:r>
            <a:r>
              <a:rPr lang="en-US" altLang="zh-TW" b="1" dirty="0">
                <a:solidFill>
                  <a:srgbClr val="0000FF"/>
                </a:solidFill>
                <a:latin typeface="Times New Roman"/>
              </a:rPr>
              <a:t>(TSSCI)</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8</a:t>
            </a:fld>
            <a:endParaRPr lang="zh-TW" altLang="en-US"/>
          </a:p>
        </p:txBody>
      </p:sp>
    </p:spTree>
    <p:extLst>
      <p:ext uri="{BB962C8B-B14F-4D97-AF65-F5344CB8AC3E}">
        <p14:creationId xmlns:p14="http://schemas.microsoft.com/office/powerpoint/2010/main" val="604286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anose="02020603050405020304" pitchFamily="18" charset="0"/>
                <a:cs typeface="Times New Roman" panose="02020603050405020304" pitchFamily="18" charset="0"/>
              </a:rPr>
              <a:t>衛生福利部彰化醫院</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anose="02020603050405020304" pitchFamily="18" charset="0"/>
                <a:cs typeface="Times New Roman" panose="02020603050405020304" pitchFamily="18" charset="0"/>
              </a:rPr>
              <a:t>這醫院的研究風氣有改善空間</a:t>
            </a:r>
            <a:r>
              <a:rPr lang="zh-TW" altLang="en-US" dirty="0" smtClean="0">
                <a:latin typeface="Times New Roman" panose="02020603050405020304" pitchFamily="18" charset="0"/>
                <a:ea typeface="新細明體"/>
                <a:cs typeface="Times New Roman" panose="02020603050405020304" pitchFamily="18" charset="0"/>
              </a:rPr>
              <a:t>，提出院內計畫的非常有限，對於院內的資料使用採取較為開放的態度，因此鎖定自己熟悉的病人安全文化的主題進行</a:t>
            </a:r>
            <a:r>
              <a:rPr lang="zh-TW" altLang="en-US" dirty="0" smtClean="0">
                <a:latin typeface="Times New Roman" panose="02020603050405020304" pitchFamily="18" charset="0"/>
                <a:ea typeface="新細明體"/>
                <a:cs typeface="Times New Roman" panose="02020603050405020304" pitchFamily="18" charset="0"/>
              </a:rPr>
              <a:t>研究</a:t>
            </a:r>
            <a:endParaRPr lang="en-US" altLang="zh-TW" dirty="0" smtClean="0">
              <a:latin typeface="Times New Roman" panose="02020603050405020304" pitchFamily="18" charset="0"/>
              <a:ea typeface="新細明體"/>
              <a:cs typeface="Times New Roman" panose="02020603050405020304" pitchFamily="18" charset="0"/>
            </a:endParaRPr>
          </a:p>
          <a:p>
            <a:r>
              <a:rPr lang="zh-TW" altLang="en-US" dirty="0">
                <a:latin typeface="Times New Roman" panose="02020603050405020304" pitchFamily="18" charset="0"/>
                <a:ea typeface="新細明體"/>
                <a:cs typeface="Times New Roman" panose="02020603050405020304" pitchFamily="18" charset="0"/>
              </a:rPr>
              <a:t>不過因為合作夥伴事務</a:t>
            </a:r>
            <a:r>
              <a:rPr lang="zh-TW" altLang="en-US" dirty="0" smtClean="0">
                <a:latin typeface="Times New Roman" panose="02020603050405020304" pitchFamily="18" charset="0"/>
                <a:ea typeface="新細明體"/>
                <a:cs typeface="Times New Roman" panose="02020603050405020304" pitchFamily="18" charset="0"/>
              </a:rPr>
              <a:t>繁忙，並沒有太多的產出</a:t>
            </a:r>
            <a:r>
              <a:rPr lang="en-US" altLang="zh-TW" dirty="0" smtClean="0">
                <a:latin typeface="Times New Roman" panose="02020603050405020304" pitchFamily="18" charset="0"/>
                <a:ea typeface="新細明體"/>
                <a:cs typeface="Times New Roman" panose="02020603050405020304" pitchFamily="18" charset="0"/>
              </a:rPr>
              <a:t>(1</a:t>
            </a:r>
            <a:r>
              <a:rPr lang="zh-TW" altLang="en-US" dirty="0" smtClean="0">
                <a:latin typeface="Times New Roman" panose="02020603050405020304" pitchFamily="18" charset="0"/>
                <a:ea typeface="新細明體"/>
                <a:cs typeface="Times New Roman" panose="02020603050405020304" pitchFamily="18" charset="0"/>
              </a:rPr>
              <a:t>篇</a:t>
            </a:r>
            <a:r>
              <a:rPr lang="en-US" altLang="zh-TW" dirty="0" smtClean="0">
                <a:latin typeface="Times New Roman" panose="02020603050405020304" pitchFamily="18" charset="0"/>
                <a:ea typeface="新細明體"/>
                <a:cs typeface="Times New Roman" panose="02020603050405020304" pitchFamily="18" charset="0"/>
              </a:rPr>
              <a:t>EI</a:t>
            </a:r>
            <a:r>
              <a:rPr lang="zh-TW" altLang="en-US" dirty="0" smtClean="0">
                <a:latin typeface="Times New Roman" panose="02020603050405020304" pitchFamily="18" charset="0"/>
                <a:ea typeface="新細明體"/>
                <a:cs typeface="Times New Roman" panose="02020603050405020304" pitchFamily="18" charset="0"/>
              </a:rPr>
              <a:t>期刊論文</a:t>
            </a:r>
            <a:r>
              <a:rPr lang="en-US" altLang="zh-TW" dirty="0" smtClean="0">
                <a:latin typeface="Times New Roman" panose="02020603050405020304" pitchFamily="18" charset="0"/>
                <a:ea typeface="新細明體"/>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r>
              <a:rPr lang="en-US" altLang="zh-TW" smtClean="0"/>
              <a:t>2017</a:t>
            </a:r>
            <a:r>
              <a:rPr lang="zh-TW" altLang="en-US" smtClean="0"/>
              <a:t>年</a:t>
            </a:r>
            <a:r>
              <a:rPr lang="en-US" altLang="zh-TW" smtClean="0"/>
              <a:t>11</a:t>
            </a:r>
            <a:r>
              <a:rPr lang="zh-TW" altLang="en-US" smtClean="0"/>
              <a:t>月</a:t>
            </a:r>
            <a:r>
              <a:rPr lang="en-US" altLang="zh-TW" smtClean="0"/>
              <a:t>1</a:t>
            </a:r>
            <a:r>
              <a:rPr lang="zh-TW" altLang="en-US" smtClean="0"/>
              <a:t>日 * 吳信宏</a:t>
            </a:r>
            <a:endParaRPr lang="zh-TW" altLang="en-US"/>
          </a:p>
        </p:txBody>
      </p:sp>
      <p:sp>
        <p:nvSpPr>
          <p:cNvPr id="5" name="投影片編號版面配置區 4"/>
          <p:cNvSpPr>
            <a:spLocks noGrp="1"/>
          </p:cNvSpPr>
          <p:nvPr>
            <p:ph type="sldNum" sz="quarter" idx="12"/>
          </p:nvPr>
        </p:nvSpPr>
        <p:spPr/>
        <p:txBody>
          <a:bodyPr/>
          <a:lstStyle/>
          <a:p>
            <a:fld id="{73AF3369-98E3-4021-A7BB-0880EB978D59}" type="slidenum">
              <a:rPr lang="zh-TW" altLang="en-US" smtClean="0"/>
              <a:t>9</a:t>
            </a:fld>
            <a:endParaRPr lang="zh-TW" altLang="en-US"/>
          </a:p>
        </p:txBody>
      </p:sp>
    </p:spTree>
    <p:extLst>
      <p:ext uri="{BB962C8B-B14F-4D97-AF65-F5344CB8AC3E}">
        <p14:creationId xmlns:p14="http://schemas.microsoft.com/office/powerpoint/2010/main" val="3665209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相鄰">
  <a:themeElements>
    <a:clrScheme name="相鄰">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相鄰">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134</TotalTime>
  <Words>2200</Words>
  <Application>Microsoft Office PowerPoint</Application>
  <PresentationFormat>如螢幕大小 (4:3)</PresentationFormat>
  <Paragraphs>112</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相鄰</vt:lpstr>
      <vt:lpstr>近年在病人安全文化與健康照護的研究經驗分享與未來合作的討論  管理學院研究社群工作坊 教師專業社群-病人安全文化與醫務管理研究成長社群</vt:lpstr>
      <vt:lpstr>個人簡介</vt:lpstr>
      <vt:lpstr>過去幾年的醫院合作情形</vt:lpstr>
      <vt:lpstr>澄清綜合醫院中港分院 (1/5)</vt:lpstr>
      <vt:lpstr>澄清綜合醫院中港分院 (2/5)</vt:lpstr>
      <vt:lpstr>澄清綜合醫院中港分院 (3/5)</vt:lpstr>
      <vt:lpstr>澄清綜合醫院中港分院 (4/5)</vt:lpstr>
      <vt:lpstr>澄清綜合醫院中港分院 (5/5)</vt:lpstr>
      <vt:lpstr>衛生福利部彰化醫院</vt:lpstr>
      <vt:lpstr>彰化秀傳醫院 (1/2)</vt:lpstr>
      <vt:lpstr>彰化秀傳醫院 (2/2)</vt:lpstr>
      <vt:lpstr>彰化基督教醫院 (1/2)</vt:lpstr>
      <vt:lpstr>彰化基督教醫院 (2/2)</vt:lpstr>
      <vt:lpstr>展望未來 (1/2)</vt:lpstr>
      <vt:lpstr>展望未來 (2/2)</vt:lpstr>
      <vt:lpstr>感謝各位聆聽 Q&amp;A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近年在病人安全文化與健康照護的研究經驗分享與未來合作的討論  管理學院研究社群工作坊 教師專業社群-病人安全文化與醫務管理研究成長社群</dc:title>
  <dc:creator>Hsin-Hung Wu</dc:creator>
  <cp:lastModifiedBy>Hsin-Hung Wu</cp:lastModifiedBy>
  <cp:revision>24</cp:revision>
  <dcterms:created xsi:type="dcterms:W3CDTF">2017-10-25T00:01:49Z</dcterms:created>
  <dcterms:modified xsi:type="dcterms:W3CDTF">2017-10-25T12:25:18Z</dcterms:modified>
</cp:coreProperties>
</file>